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38"/>
  </p:notesMasterIdLst>
  <p:sldIdLst>
    <p:sldId id="389" r:id="rId2"/>
    <p:sldId id="320" r:id="rId3"/>
    <p:sldId id="390" r:id="rId4"/>
    <p:sldId id="366" r:id="rId5"/>
    <p:sldId id="381" r:id="rId6"/>
    <p:sldId id="382" r:id="rId7"/>
    <p:sldId id="351" r:id="rId8"/>
    <p:sldId id="391" r:id="rId9"/>
    <p:sldId id="313" r:id="rId10"/>
    <p:sldId id="314" r:id="rId11"/>
    <p:sldId id="383" r:id="rId12"/>
    <p:sldId id="384" r:id="rId13"/>
    <p:sldId id="396" r:id="rId14"/>
    <p:sldId id="257" r:id="rId15"/>
    <p:sldId id="378" r:id="rId16"/>
    <p:sldId id="369" r:id="rId17"/>
    <p:sldId id="368" r:id="rId18"/>
    <p:sldId id="386" r:id="rId19"/>
    <p:sldId id="392" r:id="rId20"/>
    <p:sldId id="367" r:id="rId21"/>
    <p:sldId id="385" r:id="rId22"/>
    <p:sldId id="380" r:id="rId23"/>
    <p:sldId id="387" r:id="rId24"/>
    <p:sldId id="371" r:id="rId25"/>
    <p:sldId id="365" r:id="rId26"/>
    <p:sldId id="357" r:id="rId27"/>
    <p:sldId id="362" r:id="rId28"/>
    <p:sldId id="364" r:id="rId29"/>
    <p:sldId id="363" r:id="rId30"/>
    <p:sldId id="373" r:id="rId31"/>
    <p:sldId id="393" r:id="rId32"/>
    <p:sldId id="397" r:id="rId33"/>
    <p:sldId id="394" r:id="rId34"/>
    <p:sldId id="395" r:id="rId35"/>
    <p:sldId id="374" r:id="rId36"/>
    <p:sldId id="331"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06" d="100"/>
          <a:sy n="106" d="100"/>
        </p:scale>
        <p:origin x="269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500E73C-5F2A-A4B6-76D2-F7427567F8AF}"/>
              </a:ext>
            </a:extLst>
          </p:cNvPr>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369CC0E-876C-D2DB-DC8D-B9C700C613CA}"/>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BD0B52A-190C-5EC0-B55E-E85CD7B81458}"/>
              </a:ext>
            </a:extLst>
          </p:cNvPr>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687BC7F-CC14-FC98-06F2-6AF54C97CC84}"/>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340265-DA68-44E7-4515-61A605EAF9B8}"/>
              </a:ext>
            </a:extLst>
          </p:cNvPr>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7C22E3B-1F2B-C2D1-4499-ED746E1903D7}"/>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473D9C1-3EBE-3751-B183-F20BC0B98499}"/>
              </a:ext>
            </a:extLst>
          </p:cNvPr>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409E946-EEA4-4AD6-3815-77A13B7B82D1}"/>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A42E276-EBE9-7A52-43ED-3669F5DB895B}"/>
              </a:ext>
            </a:extLst>
          </p:cNvPr>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00811A0-B9A0-15F3-5A99-1C152F244039}"/>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4A2368E8-0559-842E-2FA7-883DFB186E6B}"/>
              </a:ext>
            </a:extLst>
          </p:cNvPr>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5" name="Rectangle 3"/>
          <p:cNvSpPr>
            <a:spLocks noGrp="1" noChangeArrowheads="1"/>
          </p:cNvSpPr>
          <p:nvPr>
            <p:ph type="ctrTitle" sz="quarter"/>
          </p:nvPr>
        </p:nvSpPr>
        <p:spPr>
          <a:xfrm>
            <a:off x="381000" y="2286000"/>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3" name="Rectangle 5">
            <a:extLst>
              <a:ext uri="{FF2B5EF4-FFF2-40B4-BE49-F238E27FC236}">
                <a16:creationId xmlns:a16="http://schemas.microsoft.com/office/drawing/2014/main" id="{3AA187F9-26AA-2B12-9CBC-C91B2495276F}"/>
              </a:ext>
            </a:extLst>
          </p:cNvPr>
          <p:cNvSpPr>
            <a:spLocks noGrp="1" noChangeArrowheads="1"/>
          </p:cNvSpPr>
          <p:nvPr>
            <p:ph type="dt" sz="quarter" idx="10"/>
          </p:nvPr>
        </p:nvSpPr>
        <p:spPr>
          <a:xfrm>
            <a:off x="381000" y="6248400"/>
            <a:ext cx="1905000" cy="457200"/>
          </a:xfrm>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CFB59E-8821-6357-C2C6-4B694CEEE158}"/>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8DBD7A6-2803-19AE-97A4-65D2265D8BED}"/>
              </a:ext>
            </a:extLst>
          </p:cNvPr>
          <p:cNvSpPr>
            <a:spLocks noGrp="1" noChangeArrowheads="1"/>
          </p:cNvSpPr>
          <p:nvPr>
            <p:ph type="sldNum" sz="quarter" idx="12"/>
          </p:nvPr>
        </p:nvSpPr>
        <p:spPr>
          <a:xfrm>
            <a:off x="6858000" y="6248400"/>
            <a:ext cx="1905000" cy="457200"/>
          </a:xfrm>
        </p:spPr>
        <p:txBody>
          <a:bodyPr/>
          <a:lstStyle>
            <a:lvl1pPr>
              <a:defRPr smtClean="0"/>
            </a:lvl1pPr>
          </a:lstStyle>
          <a:p>
            <a:pPr>
              <a:defRPr/>
            </a:pPr>
            <a:fld id="{C1827DBE-D206-4B41-8017-D010593300BD}" type="slidenum">
              <a:rPr lang="en-US" altLang="en-US"/>
              <a:pPr>
                <a:defRPr/>
              </a:pPr>
              <a:t>‹#›</a:t>
            </a:fld>
            <a:endParaRPr lang="en-US" altLang="en-US"/>
          </a:p>
        </p:txBody>
      </p:sp>
    </p:spTree>
    <p:extLst>
      <p:ext uri="{BB962C8B-B14F-4D97-AF65-F5344CB8AC3E}">
        <p14:creationId xmlns:p14="http://schemas.microsoft.com/office/powerpoint/2010/main" val="366947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D4DD98D-45F0-3E94-37B0-F313B9CB06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465ADEF-6404-7029-F58F-BF858F25CA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794A28E-5412-8549-E47F-68875BB5A8C1}"/>
              </a:ext>
            </a:extLst>
          </p:cNvPr>
          <p:cNvSpPr>
            <a:spLocks noGrp="1" noChangeArrowheads="1"/>
          </p:cNvSpPr>
          <p:nvPr>
            <p:ph type="sldNum" sz="quarter" idx="12"/>
          </p:nvPr>
        </p:nvSpPr>
        <p:spPr>
          <a:ln/>
        </p:spPr>
        <p:txBody>
          <a:bodyPr/>
          <a:lstStyle>
            <a:lvl1pPr>
              <a:defRPr/>
            </a:lvl1pPr>
          </a:lstStyle>
          <a:p>
            <a:pPr>
              <a:defRPr/>
            </a:pPr>
            <a:fld id="{C2FFF7FE-37E2-2348-9FC1-7921333F394A}" type="slidenum">
              <a:rPr lang="en-US" altLang="en-US"/>
              <a:pPr>
                <a:defRPr/>
              </a:pPr>
              <a:t>‹#›</a:t>
            </a:fld>
            <a:endParaRPr lang="en-US" altLang="en-US"/>
          </a:p>
        </p:txBody>
      </p:sp>
    </p:spTree>
    <p:extLst>
      <p:ext uri="{BB962C8B-B14F-4D97-AF65-F5344CB8AC3E}">
        <p14:creationId xmlns:p14="http://schemas.microsoft.com/office/powerpoint/2010/main" val="32036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224AA5A-A72B-76CC-2AB7-376CA5BDC4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04128D-26E5-4A82-0AC4-B8AA3D089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0ADB650-2F0E-021D-923D-C1191442C54B}"/>
              </a:ext>
            </a:extLst>
          </p:cNvPr>
          <p:cNvSpPr>
            <a:spLocks noGrp="1" noChangeArrowheads="1"/>
          </p:cNvSpPr>
          <p:nvPr>
            <p:ph type="sldNum" sz="quarter" idx="12"/>
          </p:nvPr>
        </p:nvSpPr>
        <p:spPr>
          <a:ln/>
        </p:spPr>
        <p:txBody>
          <a:bodyPr/>
          <a:lstStyle>
            <a:lvl1pPr>
              <a:defRPr/>
            </a:lvl1pPr>
          </a:lstStyle>
          <a:p>
            <a:pPr>
              <a:defRPr/>
            </a:pPr>
            <a:fld id="{69019035-63D6-CD4B-BBC4-AC69B10A7999}" type="slidenum">
              <a:rPr lang="en-US" altLang="en-US"/>
              <a:pPr>
                <a:defRPr/>
              </a:pPr>
              <a:t>‹#›</a:t>
            </a:fld>
            <a:endParaRPr lang="en-US" altLang="en-US"/>
          </a:p>
        </p:txBody>
      </p:sp>
    </p:spTree>
    <p:extLst>
      <p:ext uri="{BB962C8B-B14F-4D97-AF65-F5344CB8AC3E}">
        <p14:creationId xmlns:p14="http://schemas.microsoft.com/office/powerpoint/2010/main" val="178862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09C95FC-46C0-9FB4-B372-C2A983008C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66D330-1589-10F3-8A31-679467A52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2F17A70-C91D-7AA1-B877-0A962700832F}"/>
              </a:ext>
            </a:extLst>
          </p:cNvPr>
          <p:cNvSpPr>
            <a:spLocks noGrp="1" noChangeArrowheads="1"/>
          </p:cNvSpPr>
          <p:nvPr>
            <p:ph type="sldNum" sz="quarter" idx="12"/>
          </p:nvPr>
        </p:nvSpPr>
        <p:spPr>
          <a:ln/>
        </p:spPr>
        <p:txBody>
          <a:bodyPr/>
          <a:lstStyle>
            <a:lvl1pPr>
              <a:defRPr/>
            </a:lvl1pPr>
          </a:lstStyle>
          <a:p>
            <a:pPr>
              <a:defRPr/>
            </a:pPr>
            <a:fld id="{6922BDE3-73D9-F245-BB80-7FA9207EB7EF}" type="slidenum">
              <a:rPr lang="en-US" altLang="en-US"/>
              <a:pPr>
                <a:defRPr/>
              </a:pPr>
              <a:t>‹#›</a:t>
            </a:fld>
            <a:endParaRPr lang="en-US" altLang="en-US"/>
          </a:p>
        </p:txBody>
      </p:sp>
    </p:spTree>
    <p:extLst>
      <p:ext uri="{BB962C8B-B14F-4D97-AF65-F5344CB8AC3E}">
        <p14:creationId xmlns:p14="http://schemas.microsoft.com/office/powerpoint/2010/main" val="36792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0F36497-CCEF-801D-F812-6D1C2F4F53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36086EF-43C1-395E-FBCB-BB685DEFD9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211C3D3-6825-45C9-236B-FA07260199AE}"/>
              </a:ext>
            </a:extLst>
          </p:cNvPr>
          <p:cNvSpPr>
            <a:spLocks noGrp="1" noChangeArrowheads="1"/>
          </p:cNvSpPr>
          <p:nvPr>
            <p:ph type="sldNum" sz="quarter" idx="12"/>
          </p:nvPr>
        </p:nvSpPr>
        <p:spPr>
          <a:ln/>
        </p:spPr>
        <p:txBody>
          <a:bodyPr/>
          <a:lstStyle>
            <a:lvl1pPr>
              <a:defRPr/>
            </a:lvl1pPr>
          </a:lstStyle>
          <a:p>
            <a:pPr>
              <a:defRPr/>
            </a:pPr>
            <a:fld id="{5897C4A7-C9F4-284E-8133-79B928FFE680}" type="slidenum">
              <a:rPr lang="en-US" altLang="en-US"/>
              <a:pPr>
                <a:defRPr/>
              </a:pPr>
              <a:t>‹#›</a:t>
            </a:fld>
            <a:endParaRPr lang="en-US" altLang="en-US"/>
          </a:p>
        </p:txBody>
      </p:sp>
    </p:spTree>
    <p:extLst>
      <p:ext uri="{BB962C8B-B14F-4D97-AF65-F5344CB8AC3E}">
        <p14:creationId xmlns:p14="http://schemas.microsoft.com/office/powerpoint/2010/main" val="194708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508245E-86BD-B8FA-095E-DF0C8AA0A4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3294CF-2526-3A74-71A2-09AD8B827C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B3A969A-99D6-7F5A-D32C-5514D9FFC0D1}"/>
              </a:ext>
            </a:extLst>
          </p:cNvPr>
          <p:cNvSpPr>
            <a:spLocks noGrp="1" noChangeArrowheads="1"/>
          </p:cNvSpPr>
          <p:nvPr>
            <p:ph type="sldNum" sz="quarter" idx="12"/>
          </p:nvPr>
        </p:nvSpPr>
        <p:spPr>
          <a:ln/>
        </p:spPr>
        <p:txBody>
          <a:bodyPr/>
          <a:lstStyle>
            <a:lvl1pPr>
              <a:defRPr/>
            </a:lvl1pPr>
          </a:lstStyle>
          <a:p>
            <a:pPr>
              <a:defRPr/>
            </a:pPr>
            <a:fld id="{6C28CDCE-EF3E-9F4C-BF17-DF15D2BAAFEC}" type="slidenum">
              <a:rPr lang="en-US" altLang="en-US"/>
              <a:pPr>
                <a:defRPr/>
              </a:pPr>
              <a:t>‹#›</a:t>
            </a:fld>
            <a:endParaRPr lang="en-US" altLang="en-US"/>
          </a:p>
        </p:txBody>
      </p:sp>
    </p:spTree>
    <p:extLst>
      <p:ext uri="{BB962C8B-B14F-4D97-AF65-F5344CB8AC3E}">
        <p14:creationId xmlns:p14="http://schemas.microsoft.com/office/powerpoint/2010/main" val="117642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BFF30D9-6B2F-B12B-6564-B929339046B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4102105-9063-FA41-6027-623F56BD6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C77C8758-BF3B-C4B1-AEF6-4CF0E1DE76FA}"/>
              </a:ext>
            </a:extLst>
          </p:cNvPr>
          <p:cNvSpPr>
            <a:spLocks noGrp="1" noChangeArrowheads="1"/>
          </p:cNvSpPr>
          <p:nvPr>
            <p:ph type="sldNum" sz="quarter" idx="12"/>
          </p:nvPr>
        </p:nvSpPr>
        <p:spPr>
          <a:ln/>
        </p:spPr>
        <p:txBody>
          <a:bodyPr/>
          <a:lstStyle>
            <a:lvl1pPr>
              <a:defRPr/>
            </a:lvl1pPr>
          </a:lstStyle>
          <a:p>
            <a:pPr>
              <a:defRPr/>
            </a:pPr>
            <a:fld id="{CD967188-E767-FE40-9A91-192A36F69D70}" type="slidenum">
              <a:rPr lang="en-US" altLang="en-US"/>
              <a:pPr>
                <a:defRPr/>
              </a:pPr>
              <a:t>‹#›</a:t>
            </a:fld>
            <a:endParaRPr lang="en-US" altLang="en-US"/>
          </a:p>
        </p:txBody>
      </p:sp>
    </p:spTree>
    <p:extLst>
      <p:ext uri="{BB962C8B-B14F-4D97-AF65-F5344CB8AC3E}">
        <p14:creationId xmlns:p14="http://schemas.microsoft.com/office/powerpoint/2010/main" val="49959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EFFE3EB-C7EA-A412-F26D-7ED7115E48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7804C5-DC77-223B-9D1D-62B56FC31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51DC8A8-A322-A486-B326-EA11E97770DB}"/>
              </a:ext>
            </a:extLst>
          </p:cNvPr>
          <p:cNvSpPr>
            <a:spLocks noGrp="1" noChangeArrowheads="1"/>
          </p:cNvSpPr>
          <p:nvPr>
            <p:ph type="sldNum" sz="quarter" idx="12"/>
          </p:nvPr>
        </p:nvSpPr>
        <p:spPr>
          <a:ln/>
        </p:spPr>
        <p:txBody>
          <a:bodyPr/>
          <a:lstStyle>
            <a:lvl1pPr>
              <a:defRPr/>
            </a:lvl1pPr>
          </a:lstStyle>
          <a:p>
            <a:pPr>
              <a:defRPr/>
            </a:pPr>
            <a:fld id="{7409A6FB-EDAD-0440-B48C-EF9EA020A0DB}" type="slidenum">
              <a:rPr lang="en-US" altLang="en-US"/>
              <a:pPr>
                <a:defRPr/>
              </a:pPr>
              <a:t>‹#›</a:t>
            </a:fld>
            <a:endParaRPr lang="en-US" altLang="en-US"/>
          </a:p>
        </p:txBody>
      </p:sp>
    </p:spTree>
    <p:extLst>
      <p:ext uri="{BB962C8B-B14F-4D97-AF65-F5344CB8AC3E}">
        <p14:creationId xmlns:p14="http://schemas.microsoft.com/office/powerpoint/2010/main" val="354085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AD67359-DAC2-6F9B-F029-AF02727A86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2C92A50C-2D41-87E0-DC74-D3A1545595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74E4EE4A-08A1-C23E-A0C3-CA8336B09F8B}"/>
              </a:ext>
            </a:extLst>
          </p:cNvPr>
          <p:cNvSpPr>
            <a:spLocks noGrp="1" noChangeArrowheads="1"/>
          </p:cNvSpPr>
          <p:nvPr>
            <p:ph type="sldNum" sz="quarter" idx="12"/>
          </p:nvPr>
        </p:nvSpPr>
        <p:spPr>
          <a:ln/>
        </p:spPr>
        <p:txBody>
          <a:bodyPr/>
          <a:lstStyle>
            <a:lvl1pPr>
              <a:defRPr/>
            </a:lvl1pPr>
          </a:lstStyle>
          <a:p>
            <a:pPr>
              <a:defRPr/>
            </a:pPr>
            <a:fld id="{F178143D-81B7-4E4B-8E8C-7A316C8DF1E0}" type="slidenum">
              <a:rPr lang="en-US" altLang="en-US"/>
              <a:pPr>
                <a:defRPr/>
              </a:pPr>
              <a:t>‹#›</a:t>
            </a:fld>
            <a:endParaRPr lang="en-US" altLang="en-US"/>
          </a:p>
        </p:txBody>
      </p:sp>
    </p:spTree>
    <p:extLst>
      <p:ext uri="{BB962C8B-B14F-4D97-AF65-F5344CB8AC3E}">
        <p14:creationId xmlns:p14="http://schemas.microsoft.com/office/powerpoint/2010/main" val="230042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09E1ABA-38A6-34F6-DCEF-BB960FD91B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486E0B-924C-A743-D476-96703B943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374D29C-E8F6-B188-0184-0AC2BAA0EC13}"/>
              </a:ext>
            </a:extLst>
          </p:cNvPr>
          <p:cNvSpPr>
            <a:spLocks noGrp="1" noChangeArrowheads="1"/>
          </p:cNvSpPr>
          <p:nvPr>
            <p:ph type="sldNum" sz="quarter" idx="12"/>
          </p:nvPr>
        </p:nvSpPr>
        <p:spPr>
          <a:ln/>
        </p:spPr>
        <p:txBody>
          <a:bodyPr/>
          <a:lstStyle>
            <a:lvl1pPr>
              <a:defRPr/>
            </a:lvl1pPr>
          </a:lstStyle>
          <a:p>
            <a:pPr>
              <a:defRPr/>
            </a:pPr>
            <a:fld id="{F6A13DB3-F9AD-2748-8AAE-002444ABE957}" type="slidenum">
              <a:rPr lang="en-US" altLang="en-US"/>
              <a:pPr>
                <a:defRPr/>
              </a:pPr>
              <a:t>‹#›</a:t>
            </a:fld>
            <a:endParaRPr lang="en-US" altLang="en-US"/>
          </a:p>
        </p:txBody>
      </p:sp>
    </p:spTree>
    <p:extLst>
      <p:ext uri="{BB962C8B-B14F-4D97-AF65-F5344CB8AC3E}">
        <p14:creationId xmlns:p14="http://schemas.microsoft.com/office/powerpoint/2010/main" val="69229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CB35E1D-D993-24F5-ED43-4FD266BF43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7598C8-BBC3-EFB7-D4FB-452111387B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AEE69BD-3389-2237-8E5A-DC9DBAABD344}"/>
              </a:ext>
            </a:extLst>
          </p:cNvPr>
          <p:cNvSpPr>
            <a:spLocks noGrp="1" noChangeArrowheads="1"/>
          </p:cNvSpPr>
          <p:nvPr>
            <p:ph type="sldNum" sz="quarter" idx="12"/>
          </p:nvPr>
        </p:nvSpPr>
        <p:spPr>
          <a:ln/>
        </p:spPr>
        <p:txBody>
          <a:bodyPr/>
          <a:lstStyle>
            <a:lvl1pPr>
              <a:defRPr/>
            </a:lvl1pPr>
          </a:lstStyle>
          <a:p>
            <a:pPr>
              <a:defRPr/>
            </a:pPr>
            <a:fld id="{E88DB6EA-52E7-874D-A10E-A3381AE939E5}" type="slidenum">
              <a:rPr lang="en-US" altLang="en-US"/>
              <a:pPr>
                <a:defRPr/>
              </a:pPr>
              <a:t>‹#›</a:t>
            </a:fld>
            <a:endParaRPr lang="en-US" altLang="en-US"/>
          </a:p>
        </p:txBody>
      </p:sp>
    </p:spTree>
    <p:extLst>
      <p:ext uri="{BB962C8B-B14F-4D97-AF65-F5344CB8AC3E}">
        <p14:creationId xmlns:p14="http://schemas.microsoft.com/office/powerpoint/2010/main" val="224202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ECD446FE-D102-DAF2-3076-0F0B58EE0B71}"/>
              </a:ext>
            </a:extLst>
          </p:cNvPr>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 name="Rectangle 3">
            <a:extLst>
              <a:ext uri="{FF2B5EF4-FFF2-40B4-BE49-F238E27FC236}">
                <a16:creationId xmlns:a16="http://schemas.microsoft.com/office/drawing/2014/main" id="{807BCB43-460D-A4EE-8BFB-9D4F81175DD6}"/>
              </a:ext>
            </a:extLst>
          </p:cNvPr>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588B8F3-EE2F-2584-67BE-F066195FAF6B}"/>
              </a:ext>
            </a:extLst>
          </p:cNvPr>
          <p:cNvSpPr>
            <a:spLocks noGrp="1" noChangeArrowheads="1"/>
          </p:cNvSpPr>
          <p:nvPr>
            <p:ph type="body" idx="1"/>
          </p:nvPr>
        </p:nvSpPr>
        <p:spPr bwMode="auto">
          <a:xfrm>
            <a:off x="1035050" y="16764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2045D0C4-BC2B-8FD4-0A37-87738181BB4E}"/>
              </a:ext>
            </a:extLst>
          </p:cNvPr>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charset="0"/>
                <a:cs typeface="+mn-cs"/>
              </a:defRPr>
            </a:lvl1pPr>
          </a:lstStyle>
          <a:p>
            <a:pPr>
              <a:defRPr/>
            </a:pPr>
            <a:endParaRPr lang="en-US"/>
          </a:p>
        </p:txBody>
      </p:sp>
      <p:sp>
        <p:nvSpPr>
          <p:cNvPr id="1030" name="Rectangle 6">
            <a:extLst>
              <a:ext uri="{FF2B5EF4-FFF2-40B4-BE49-F238E27FC236}">
                <a16:creationId xmlns:a16="http://schemas.microsoft.com/office/drawing/2014/main" id="{6E523AB9-7455-BE49-D211-B63BBF9E167D}"/>
              </a:ext>
            </a:extLst>
          </p:cNvPr>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charset="0"/>
                <a:cs typeface="+mn-cs"/>
              </a:defRPr>
            </a:lvl1pPr>
          </a:lstStyle>
          <a:p>
            <a:pPr>
              <a:defRPr/>
            </a:pPr>
            <a:endParaRPr lang="en-US"/>
          </a:p>
        </p:txBody>
      </p:sp>
      <p:sp>
        <p:nvSpPr>
          <p:cNvPr id="1031" name="Rectangle 7">
            <a:extLst>
              <a:ext uri="{FF2B5EF4-FFF2-40B4-BE49-F238E27FC236}">
                <a16:creationId xmlns:a16="http://schemas.microsoft.com/office/drawing/2014/main" id="{D8918857-189E-EF90-5420-A73BACDB8FEC}"/>
              </a:ext>
            </a:extLst>
          </p:cNvPr>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vl1pPr>
          </a:lstStyle>
          <a:p>
            <a:pPr>
              <a:defRPr/>
            </a:pPr>
            <a:fld id="{32D8A7F1-54B8-104D-950F-1BAD200F49E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27"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Lindley.johnson@NAS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62A1E9-B48E-D769-566C-570E4E9B52DD}"/>
              </a:ext>
            </a:extLst>
          </p:cNvPr>
          <p:cNvSpPr>
            <a:spLocks noGrp="1" noChangeArrowheads="1"/>
          </p:cNvSpPr>
          <p:nvPr>
            <p:ph type="ctrTitle" sz="quarter"/>
          </p:nvPr>
        </p:nvSpPr>
        <p:spPr/>
        <p:txBody>
          <a:bodyPr/>
          <a:lstStyle/>
          <a:p>
            <a:r>
              <a:rPr lang="en-US" altLang="en-US"/>
              <a:t>ACEP DISASTER MEDICINE PLANETARY PROTECTION</a:t>
            </a:r>
          </a:p>
        </p:txBody>
      </p:sp>
      <p:sp>
        <p:nvSpPr>
          <p:cNvPr id="3075" name="Subtitle 2">
            <a:extLst>
              <a:ext uri="{FF2B5EF4-FFF2-40B4-BE49-F238E27FC236}">
                <a16:creationId xmlns:a16="http://schemas.microsoft.com/office/drawing/2014/main" id="{730C8F45-C324-9587-1CAE-F5EC6F61A3FF}"/>
              </a:ext>
            </a:extLst>
          </p:cNvPr>
          <p:cNvSpPr>
            <a:spLocks noGrp="1" noChangeArrowheads="1"/>
          </p:cNvSpPr>
          <p:nvPr>
            <p:ph type="subTitle" sz="quarter" idx="1"/>
          </p:nvPr>
        </p:nvSpPr>
        <p:spPr/>
        <p:txBody>
          <a:bodyPr/>
          <a:lstStyle/>
          <a:p>
            <a:r>
              <a:rPr lang="en-US" altLang="en-US"/>
              <a:t>“There are things in heaven and earth, my dear Horatio,  that have not even been dreamt of  in your philosophies.”   Hamlet.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CCA9ADE-353E-03C6-9839-AFDFDB39488F}"/>
              </a:ext>
            </a:extLst>
          </p:cNvPr>
          <p:cNvSpPr>
            <a:spLocks noGrp="1" noChangeArrowheads="1"/>
          </p:cNvSpPr>
          <p:nvPr>
            <p:ph type="title"/>
          </p:nvPr>
        </p:nvSpPr>
        <p:spPr/>
        <p:txBody>
          <a:bodyPr/>
          <a:lstStyle/>
          <a:p>
            <a:r>
              <a:rPr lang="en-US" altLang="en-US"/>
              <a:t>APOPHIS</a:t>
            </a:r>
          </a:p>
        </p:txBody>
      </p:sp>
      <p:pic>
        <p:nvPicPr>
          <p:cNvPr id="15363" name="Picture 2">
            <a:extLst>
              <a:ext uri="{FF2B5EF4-FFF2-40B4-BE49-F238E27FC236}">
                <a16:creationId xmlns:a16="http://schemas.microsoft.com/office/drawing/2014/main" id="{9CF68663-33ED-D547-1118-F145748D63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2800" y="0"/>
            <a:ext cx="4270375" cy="68008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7D8EAC8-EBCE-FEC0-DFF8-A84C6ED5E535}"/>
              </a:ext>
            </a:extLst>
          </p:cNvPr>
          <p:cNvSpPr>
            <a:spLocks noGrp="1" noChangeArrowheads="1"/>
          </p:cNvSpPr>
          <p:nvPr>
            <p:ph type="title"/>
          </p:nvPr>
        </p:nvSpPr>
        <p:spPr/>
        <p:txBody>
          <a:bodyPr/>
          <a:lstStyle/>
          <a:p>
            <a:r>
              <a:rPr lang="en-US" altLang="en-US"/>
              <a:t>Asteroid Impact Risk</a:t>
            </a:r>
          </a:p>
        </p:txBody>
      </p:sp>
      <p:sp>
        <p:nvSpPr>
          <p:cNvPr id="17411" name="Content Placeholder 2">
            <a:extLst>
              <a:ext uri="{FF2B5EF4-FFF2-40B4-BE49-F238E27FC236}">
                <a16:creationId xmlns:a16="http://schemas.microsoft.com/office/drawing/2014/main" id="{EBBC5A5C-3E00-5316-C7D3-0BD36702AC37}"/>
              </a:ext>
            </a:extLst>
          </p:cNvPr>
          <p:cNvSpPr>
            <a:spLocks noGrp="1" noChangeArrowheads="1"/>
          </p:cNvSpPr>
          <p:nvPr>
            <p:ph idx="1"/>
          </p:nvPr>
        </p:nvSpPr>
        <p:spPr/>
        <p:txBody>
          <a:bodyPr/>
          <a:lstStyle/>
          <a:p>
            <a:r>
              <a:rPr lang="en-US" altLang="en-US"/>
              <a:t>60-100 meters diameter ( Arizona crater, Siberia) every 500-1000 years.</a:t>
            </a:r>
          </a:p>
          <a:p>
            <a:r>
              <a:rPr lang="en-US" altLang="en-US"/>
              <a:t>1 kilometer  ( climate change) every million years</a:t>
            </a:r>
          </a:p>
          <a:p>
            <a:r>
              <a:rPr lang="en-US" altLang="en-US"/>
              <a:t>Greater than 5 kilometers (mass extinction) every 50-100 million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C7D58AB-FE39-2DE3-488D-7951A3BD5DDA}"/>
              </a:ext>
            </a:extLst>
          </p:cNvPr>
          <p:cNvSpPr>
            <a:spLocks noGrp="1" noChangeArrowheads="1"/>
          </p:cNvSpPr>
          <p:nvPr>
            <p:ph type="title"/>
          </p:nvPr>
        </p:nvSpPr>
        <p:spPr/>
        <p:txBody>
          <a:bodyPr/>
          <a:lstStyle/>
          <a:p>
            <a:r>
              <a:rPr lang="en-US" altLang="en-US"/>
              <a:t>Asteroid Impact Migation</a:t>
            </a:r>
          </a:p>
        </p:txBody>
      </p:sp>
      <p:sp>
        <p:nvSpPr>
          <p:cNvPr id="18435" name="Content Placeholder 2">
            <a:extLst>
              <a:ext uri="{FF2B5EF4-FFF2-40B4-BE49-F238E27FC236}">
                <a16:creationId xmlns:a16="http://schemas.microsoft.com/office/drawing/2014/main" id="{47190EA9-7DA1-E2AA-B2BD-C5EBEF8CAB57}"/>
              </a:ext>
            </a:extLst>
          </p:cNvPr>
          <p:cNvSpPr>
            <a:spLocks noGrp="1" noChangeArrowheads="1"/>
          </p:cNvSpPr>
          <p:nvPr>
            <p:ph idx="1"/>
          </p:nvPr>
        </p:nvSpPr>
        <p:spPr/>
        <p:txBody>
          <a:bodyPr/>
          <a:lstStyle/>
          <a:p>
            <a:r>
              <a:rPr lang="en-US" altLang="en-US"/>
              <a:t>Astronomical surveillance</a:t>
            </a:r>
          </a:p>
          <a:p>
            <a:r>
              <a:rPr lang="en-US" altLang="en-US"/>
              <a:t>Tracking of known objects</a:t>
            </a:r>
          </a:p>
          <a:p>
            <a:r>
              <a:rPr lang="en-US" altLang="en-US"/>
              <a:t>Developing rendezvous and interdiction capabilities</a:t>
            </a:r>
          </a:p>
          <a:p>
            <a:r>
              <a:rPr lang="en-US" altLang="en-US"/>
              <a:t>NASA Planetary Defense Coordination Office – Lindley Johnson  </a:t>
            </a:r>
            <a:r>
              <a:rPr lang="en-US" altLang="en-US">
                <a:hlinkClick r:id="rId2"/>
              </a:rPr>
              <a:t>Lindley.johnson@NASA.gov</a:t>
            </a:r>
            <a:endParaRPr lang="en-US" altLang="en-US"/>
          </a:p>
          <a:p>
            <a:r>
              <a:rPr lang="en-US" altLang="en-US"/>
              <a:t>Disaster management post impact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587641-F7C1-7A66-39D3-73D38A32511D}"/>
              </a:ext>
            </a:extLst>
          </p:cNvPr>
          <p:cNvSpPr>
            <a:spLocks noGrp="1" noChangeArrowheads="1"/>
          </p:cNvSpPr>
          <p:nvPr>
            <p:ph type="title"/>
          </p:nvPr>
        </p:nvSpPr>
        <p:spPr/>
        <p:txBody>
          <a:bodyPr/>
          <a:lstStyle/>
          <a:p>
            <a:r>
              <a:rPr lang="en-US" altLang="en-US"/>
              <a:t>Asteroid Impact Considerations:</a:t>
            </a:r>
          </a:p>
        </p:txBody>
      </p:sp>
      <p:sp>
        <p:nvSpPr>
          <p:cNvPr id="19459" name="Content Placeholder 2">
            <a:extLst>
              <a:ext uri="{FF2B5EF4-FFF2-40B4-BE49-F238E27FC236}">
                <a16:creationId xmlns:a16="http://schemas.microsoft.com/office/drawing/2014/main" id="{301C8BB0-8DA9-89C5-EB1A-25456FBD569B}"/>
              </a:ext>
            </a:extLst>
          </p:cNvPr>
          <p:cNvSpPr>
            <a:spLocks noGrp="1" noChangeArrowheads="1"/>
          </p:cNvSpPr>
          <p:nvPr>
            <p:ph idx="1"/>
          </p:nvPr>
        </p:nvSpPr>
        <p:spPr/>
        <p:txBody>
          <a:bodyPr/>
          <a:lstStyle/>
          <a:p>
            <a:r>
              <a:rPr lang="en-US" altLang="en-US"/>
              <a:t>Depending upon lead time and trajectory estimates ( we could have days to weeks)</a:t>
            </a:r>
          </a:p>
          <a:p>
            <a:r>
              <a:rPr lang="en-US" altLang="en-US"/>
              <a:t>Could be like Hurricane evacuations from strike zones and coastal regions ( from tsunami oceanic impacts)</a:t>
            </a:r>
          </a:p>
          <a:p>
            <a:r>
              <a:rPr lang="en-US" altLang="en-US"/>
              <a:t>Disaster Medical management in the aftermath for survivor injuries and medical care for displaced refugees.</a:t>
            </a:r>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5546474-E961-FB2A-F863-EDE9EBBC4AFD}"/>
              </a:ext>
            </a:extLst>
          </p:cNvPr>
          <p:cNvSpPr>
            <a:spLocks noGrp="1" noChangeArrowheads="1"/>
          </p:cNvSpPr>
          <p:nvPr>
            <p:ph type="title"/>
          </p:nvPr>
        </p:nvSpPr>
        <p:spPr>
          <a:xfrm>
            <a:off x="0" y="0"/>
            <a:ext cx="9144000" cy="1371600"/>
          </a:xfrm>
        </p:spPr>
        <p:txBody>
          <a:bodyPr/>
          <a:lstStyle/>
          <a:p>
            <a:r>
              <a:rPr lang="en-US" altLang="en-US"/>
              <a:t> Planetary Protection for Extraterrestrial Explorations</a:t>
            </a:r>
          </a:p>
        </p:txBody>
      </p:sp>
      <p:sp>
        <p:nvSpPr>
          <p:cNvPr id="16387" name="Rectangle 3">
            <a:extLst>
              <a:ext uri="{FF2B5EF4-FFF2-40B4-BE49-F238E27FC236}">
                <a16:creationId xmlns:a16="http://schemas.microsoft.com/office/drawing/2014/main" id="{8F444C0D-AC97-18ED-60BE-68784505F002}"/>
              </a:ext>
            </a:extLst>
          </p:cNvPr>
          <p:cNvSpPr>
            <a:spLocks noGrp="1" noChangeArrowheads="1"/>
          </p:cNvSpPr>
          <p:nvPr>
            <p:ph type="body" idx="1"/>
          </p:nvPr>
        </p:nvSpPr>
        <p:spPr>
          <a:xfrm>
            <a:off x="381000" y="1447800"/>
            <a:ext cx="8458200" cy="4876800"/>
          </a:xfrm>
        </p:spPr>
        <p:txBody>
          <a:bodyPr/>
          <a:lstStyle/>
          <a:p>
            <a:pPr>
              <a:buFont typeface="Monotype Sorts"/>
              <a:buChar char="u"/>
              <a:defRPr/>
            </a:pPr>
            <a:r>
              <a:rPr lang="en-US" altLang="en-US" dirty="0"/>
              <a:t>Protecting the rest of the universe from us – avoiding forward contamination of other worlds</a:t>
            </a:r>
          </a:p>
          <a:p>
            <a:pPr marL="0" indent="0">
              <a:buFont typeface="Monotype Sorts"/>
              <a:buNone/>
              <a:defRPr/>
            </a:pPr>
            <a:r>
              <a:rPr lang="en-US" altLang="en-US" dirty="0"/>
              <a:t>(being a good citizen of the Universe)</a:t>
            </a:r>
          </a:p>
          <a:p>
            <a:pPr>
              <a:buFont typeface="Monotype Sorts"/>
              <a:buChar char="u"/>
              <a:defRPr/>
            </a:pPr>
            <a:r>
              <a:rPr lang="en-US" altLang="en-US" dirty="0"/>
              <a:t> Protecting our planet from returning ( back)  contamination  –</a:t>
            </a:r>
          </a:p>
          <a:p>
            <a:pPr>
              <a:buFont typeface="Monotype Sorts"/>
              <a:buChar char="u"/>
              <a:defRPr/>
            </a:pPr>
            <a:r>
              <a:rPr lang="en-US" altLang="en-US" dirty="0"/>
              <a:t> Additional Considerations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3B34E52-EE00-705A-C69F-19A3689559FC}"/>
              </a:ext>
            </a:extLst>
          </p:cNvPr>
          <p:cNvSpPr>
            <a:spLocks noGrp="1" noChangeArrowheads="1"/>
          </p:cNvSpPr>
          <p:nvPr>
            <p:ph type="title"/>
          </p:nvPr>
        </p:nvSpPr>
        <p:spPr>
          <a:xfrm>
            <a:off x="0" y="266700"/>
            <a:ext cx="9144000" cy="1104900"/>
          </a:xfrm>
        </p:spPr>
        <p:txBody>
          <a:bodyPr/>
          <a:lstStyle/>
          <a:p>
            <a:r>
              <a:rPr lang="en-US" altLang="en-US"/>
              <a:t>      Microbial life is complicated</a:t>
            </a:r>
          </a:p>
        </p:txBody>
      </p:sp>
      <p:sp>
        <p:nvSpPr>
          <p:cNvPr id="22531" name="Content Placeholder 2">
            <a:extLst>
              <a:ext uri="{FF2B5EF4-FFF2-40B4-BE49-F238E27FC236}">
                <a16:creationId xmlns:a16="http://schemas.microsoft.com/office/drawing/2014/main" id="{7AED8046-4F4C-539D-3A79-105F4503D3A9}"/>
              </a:ext>
            </a:extLst>
          </p:cNvPr>
          <p:cNvSpPr>
            <a:spLocks noGrp="1" noChangeArrowheads="1"/>
          </p:cNvSpPr>
          <p:nvPr>
            <p:ph idx="1"/>
          </p:nvPr>
        </p:nvSpPr>
        <p:spPr/>
        <p:txBody>
          <a:bodyPr/>
          <a:lstStyle/>
          <a:p>
            <a:r>
              <a:rPr lang="en-US" altLang="en-US"/>
              <a:t>99% of all micro-organisms on earth cannot be cultured in the laboratory.</a:t>
            </a:r>
          </a:p>
          <a:p>
            <a:r>
              <a:rPr lang="en-US" altLang="en-US"/>
              <a:t>Micro-organisms thrive in a remarkably diverse range of environmental habitats , many of which would be considered hostile to human life ( Extremophiles).</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ADDE24F8-FC18-3872-F9CD-FA4FB6725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81150"/>
            <a:ext cx="47625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83A35C0F-D69A-4BD8-D7B2-98589B01DE59}"/>
              </a:ext>
            </a:extLst>
          </p:cNvPr>
          <p:cNvSpPr>
            <a:spLocks noChangeArrowheads="1"/>
          </p:cNvSpPr>
          <p:nvPr/>
        </p:nvSpPr>
        <p:spPr bwMode="auto">
          <a:xfrm>
            <a:off x="2138363" y="3810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UNDERSEA LAVA VENT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F88D793-74BC-6DD8-5B8B-57441D4D8441}"/>
              </a:ext>
            </a:extLst>
          </p:cNvPr>
          <p:cNvSpPr>
            <a:spLocks noGrp="1" noChangeArrowheads="1"/>
          </p:cNvSpPr>
          <p:nvPr>
            <p:ph type="title"/>
          </p:nvPr>
        </p:nvSpPr>
        <p:spPr/>
        <p:txBody>
          <a:bodyPr/>
          <a:lstStyle/>
          <a:p>
            <a:r>
              <a:rPr lang="en-US" altLang="en-US"/>
              <a:t>Extremophiles in the Earth Environment</a:t>
            </a:r>
          </a:p>
        </p:txBody>
      </p:sp>
      <p:sp>
        <p:nvSpPr>
          <p:cNvPr id="19459" name="Content Placeholder 2">
            <a:extLst>
              <a:ext uri="{FF2B5EF4-FFF2-40B4-BE49-F238E27FC236}">
                <a16:creationId xmlns:a16="http://schemas.microsoft.com/office/drawing/2014/main" id="{98241B28-E559-5D69-6CF2-C96989A9A928}"/>
              </a:ext>
            </a:extLst>
          </p:cNvPr>
          <p:cNvSpPr>
            <a:spLocks noGrp="1" noChangeArrowheads="1"/>
          </p:cNvSpPr>
          <p:nvPr>
            <p:ph idx="1"/>
          </p:nvPr>
        </p:nvSpPr>
        <p:spPr>
          <a:xfrm>
            <a:off x="0" y="1371600"/>
            <a:ext cx="9372600" cy="4191000"/>
          </a:xfrm>
        </p:spPr>
        <p:txBody>
          <a:bodyPr/>
          <a:lstStyle/>
          <a:p>
            <a:pPr>
              <a:buFont typeface="Monotype Sorts"/>
              <a:buChar char="u"/>
              <a:defRPr/>
            </a:pPr>
            <a:r>
              <a:rPr lang="en-US" altLang="en-US" dirty="0"/>
              <a:t>Sulfide Chimney conduits for hot (&gt;250 degrees C) reduced metal-bearing fluids from the seafloor still supports microbial </a:t>
            </a:r>
            <a:r>
              <a:rPr lang="en-US" altLang="en-US"/>
              <a:t>life.</a:t>
            </a:r>
          </a:p>
          <a:p>
            <a:pPr>
              <a:buFont typeface="Monotype Sorts"/>
              <a:buChar char="u"/>
              <a:defRPr/>
            </a:pPr>
            <a:endParaRPr lang="en-US" altLang="en-US" dirty="0"/>
          </a:p>
          <a:p>
            <a:pPr marL="0" indent="0">
              <a:buFont typeface="Monotype Sorts"/>
              <a:buNone/>
              <a:defRPr/>
            </a:pPr>
            <a:r>
              <a:rPr lang="en-US" altLang="en-US" dirty="0"/>
              <a:t>. </a:t>
            </a:r>
            <a:r>
              <a:rPr lang="en-US" altLang="en-US" dirty="0" err="1"/>
              <a:t>Deinococcus</a:t>
            </a:r>
            <a:r>
              <a:rPr lang="en-US" altLang="en-US" dirty="0"/>
              <a:t> </a:t>
            </a:r>
            <a:r>
              <a:rPr lang="en-US" altLang="en-US" dirty="0" err="1"/>
              <a:t>radiodurans</a:t>
            </a:r>
            <a:r>
              <a:rPr lang="en-US" altLang="en-US" dirty="0"/>
              <a:t> “strange berry that withstands radiation”</a:t>
            </a:r>
          </a:p>
          <a:p>
            <a:pPr marL="0" indent="0">
              <a:buFont typeface="Monotype Sorts"/>
              <a:buNone/>
              <a:defRPr/>
            </a:pPr>
            <a:r>
              <a:rPr lang="en-US" altLang="en-US" dirty="0"/>
              <a:t>Can survive 15,000 grays (</a:t>
            </a:r>
            <a:r>
              <a:rPr lang="en-US" altLang="en-US" dirty="0" err="1"/>
              <a:t>Gy</a:t>
            </a:r>
            <a:r>
              <a:rPr lang="en-US" altLang="en-US" dirty="0"/>
              <a:t>) of ionizing radiation Mends double-strand DNA breaks</a:t>
            </a:r>
          </a:p>
          <a:p>
            <a:pPr marL="0" indent="0">
              <a:buFont typeface="Monotype Sorts"/>
              <a:buNone/>
              <a:defRPr/>
            </a:pPr>
            <a:r>
              <a:rPr lang="en-US" altLang="en-US" dirty="0"/>
              <a:t> Doses &lt;10 </a:t>
            </a:r>
            <a:r>
              <a:rPr lang="en-US" altLang="en-US" dirty="0" err="1"/>
              <a:t>Gy</a:t>
            </a:r>
            <a:r>
              <a:rPr lang="en-US" altLang="en-US" dirty="0"/>
              <a:t> are lethal to most other micro-organisms </a:t>
            </a:r>
          </a:p>
          <a:p>
            <a:pPr marL="0" indent="0">
              <a:buFont typeface="Monotype Sorts"/>
              <a:buNone/>
              <a:defRPr/>
            </a:pPr>
            <a:r>
              <a:rPr lang="en-US" altLang="en-US" dirty="0"/>
              <a:t>Typical X-ray ~ 1.4 </a:t>
            </a:r>
            <a:r>
              <a:rPr lang="en-US" altLang="en-US" dirty="0" err="1"/>
              <a:t>milligrays</a:t>
            </a:r>
            <a:endParaRPr lang="en-US" altLang="en-US" dirty="0"/>
          </a:p>
          <a:p>
            <a:pPr>
              <a:buFont typeface="Monotype Sorts"/>
              <a:buChar char="u"/>
              <a:defRPr/>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4D85BCC-162E-BAA8-C25E-8DDD6BB7603B}"/>
              </a:ext>
            </a:extLst>
          </p:cNvPr>
          <p:cNvSpPr>
            <a:spLocks noGrp="1" noChangeArrowheads="1"/>
          </p:cNvSpPr>
          <p:nvPr>
            <p:ph type="title"/>
          </p:nvPr>
        </p:nvSpPr>
        <p:spPr>
          <a:xfrm>
            <a:off x="0" y="266700"/>
            <a:ext cx="9144000" cy="1104900"/>
          </a:xfrm>
        </p:spPr>
        <p:txBody>
          <a:bodyPr/>
          <a:lstStyle/>
          <a:p>
            <a:r>
              <a:rPr lang="en-US" altLang="en-US"/>
              <a:t>International Outer Space Treaty - 1967</a:t>
            </a:r>
          </a:p>
        </p:txBody>
      </p:sp>
      <p:sp>
        <p:nvSpPr>
          <p:cNvPr id="25603" name="Content Placeholder 2">
            <a:extLst>
              <a:ext uri="{FF2B5EF4-FFF2-40B4-BE49-F238E27FC236}">
                <a16:creationId xmlns:a16="http://schemas.microsoft.com/office/drawing/2014/main" id="{5AADE5E9-DABD-955A-811B-93516DEB45D2}"/>
              </a:ext>
            </a:extLst>
          </p:cNvPr>
          <p:cNvSpPr>
            <a:spLocks noGrp="1" noChangeArrowheads="1"/>
          </p:cNvSpPr>
          <p:nvPr>
            <p:ph idx="1"/>
          </p:nvPr>
        </p:nvSpPr>
        <p:spPr/>
        <p:txBody>
          <a:bodyPr/>
          <a:lstStyle/>
          <a:p>
            <a:r>
              <a:rPr lang="en-US" altLang="en-US"/>
              <a:t>Provided that weapons should not be propagated into space.</a:t>
            </a:r>
          </a:p>
          <a:p>
            <a:r>
              <a:rPr lang="en-US" altLang="en-US"/>
              <a:t>Secured the right of all nations to explore space peacefully.</a:t>
            </a:r>
          </a:p>
          <a:p>
            <a:r>
              <a:rPr lang="en-US" altLang="en-US"/>
              <a:t>Established the basis for the protection of other celestial bodies from contamination by these explorations from earth. ( the origin of traditional planetary protection)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BF6377-C30F-5D96-D1A0-5692FF46CEE4}"/>
              </a:ext>
            </a:extLst>
          </p:cNvPr>
          <p:cNvSpPr>
            <a:spLocks noGrp="1" noChangeArrowheads="1"/>
          </p:cNvSpPr>
          <p:nvPr>
            <p:ph type="ctrTitle" sz="quarter"/>
          </p:nvPr>
        </p:nvSpPr>
        <p:spPr/>
        <p:txBody>
          <a:bodyPr/>
          <a:lstStyle/>
          <a:p>
            <a:r>
              <a:rPr lang="en-US" altLang="en-US"/>
              <a:t>Planetary Protection While We Explore the Cosmos</a:t>
            </a:r>
          </a:p>
        </p:txBody>
      </p:sp>
      <p:sp>
        <p:nvSpPr>
          <p:cNvPr id="26627" name="Subtitle 2">
            <a:extLst>
              <a:ext uri="{FF2B5EF4-FFF2-40B4-BE49-F238E27FC236}">
                <a16:creationId xmlns:a16="http://schemas.microsoft.com/office/drawing/2014/main" id="{FA4ED2E2-78C0-0615-FE9C-327A22C3A664}"/>
              </a:ext>
            </a:extLst>
          </p:cNvPr>
          <p:cNvSpPr>
            <a:spLocks noGrp="1" noChangeArrowheads="1"/>
          </p:cNvSpPr>
          <p:nvPr>
            <p:ph type="subTitle" sz="quarter" idx="1"/>
          </p:nvPr>
        </p:nvSpPr>
        <p:spPr>
          <a:xfrm>
            <a:off x="685800" y="3429000"/>
            <a:ext cx="7772400" cy="1752600"/>
          </a:xfrm>
        </p:spPr>
        <p:txBody>
          <a:bodyPr/>
          <a:lstStyle/>
          <a:p>
            <a:r>
              <a:rPr lang="en-US" altLang="en-US"/>
              <a:t>The principles for reducing the risk of forward contamination from earth to other celestial bodies during our explorations were established for the Viking Mars lander program, and include estimating the residual contamination and the risk for uncontrolled impact during spacecraft flybys.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B3868DE-F336-E9FF-1C3E-B306FF328CDC}"/>
              </a:ext>
            </a:extLst>
          </p:cNvPr>
          <p:cNvSpPr>
            <a:spLocks noGrp="1" noChangeArrowheads="1"/>
          </p:cNvSpPr>
          <p:nvPr>
            <p:ph type="title"/>
          </p:nvPr>
        </p:nvSpPr>
        <p:spPr/>
        <p:txBody>
          <a:bodyPr/>
          <a:lstStyle/>
          <a:p>
            <a:endParaRPr lang="en-US" altLang="en-US"/>
          </a:p>
        </p:txBody>
      </p:sp>
      <p:pic>
        <p:nvPicPr>
          <p:cNvPr id="4099" name="Content Placeholder 3">
            <a:extLst>
              <a:ext uri="{FF2B5EF4-FFF2-40B4-BE49-F238E27FC236}">
                <a16:creationId xmlns:a16="http://schemas.microsoft.com/office/drawing/2014/main" id="{5D886B44-BDF3-8286-D688-481E5D827EC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9CD51A29-D5D0-531C-26E1-C9576E7C3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2963"/>
            <a:ext cx="9144000" cy="92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8938699-35F3-34A1-A8CE-125F9E2F3217}"/>
              </a:ext>
            </a:extLst>
          </p:cNvPr>
          <p:cNvSpPr>
            <a:spLocks noGrp="1" noChangeArrowheads="1"/>
          </p:cNvSpPr>
          <p:nvPr>
            <p:ph type="title"/>
          </p:nvPr>
        </p:nvSpPr>
        <p:spPr/>
        <p:txBody>
          <a:bodyPr/>
          <a:lstStyle/>
          <a:p>
            <a:r>
              <a:rPr lang="en-US" altLang="en-US"/>
              <a:t>VIKING MARS LANDER</a:t>
            </a:r>
          </a:p>
        </p:txBody>
      </p:sp>
      <p:pic>
        <p:nvPicPr>
          <p:cNvPr id="28675" name="Picture 2">
            <a:extLst>
              <a:ext uri="{FF2B5EF4-FFF2-40B4-BE49-F238E27FC236}">
                <a16:creationId xmlns:a16="http://schemas.microsoft.com/office/drawing/2014/main" id="{6559EF61-C250-BA1A-DFCA-0FA1396D2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52EB8E7-77D5-7182-FF32-94C2C6C4D169}"/>
              </a:ext>
            </a:extLst>
          </p:cNvPr>
          <p:cNvSpPr>
            <a:spLocks noGrp="1" noChangeArrowheads="1"/>
          </p:cNvSpPr>
          <p:nvPr>
            <p:ph type="title"/>
          </p:nvPr>
        </p:nvSpPr>
        <p:spPr/>
        <p:txBody>
          <a:bodyPr/>
          <a:lstStyle/>
          <a:p>
            <a:r>
              <a:rPr lang="en-US" altLang="en-US"/>
              <a:t>The Viking ( Mars Lander) Program Experience</a:t>
            </a:r>
          </a:p>
        </p:txBody>
      </p:sp>
      <p:sp>
        <p:nvSpPr>
          <p:cNvPr id="29699" name="Content Placeholder 2">
            <a:extLst>
              <a:ext uri="{FF2B5EF4-FFF2-40B4-BE49-F238E27FC236}">
                <a16:creationId xmlns:a16="http://schemas.microsoft.com/office/drawing/2014/main" id="{31ED59D1-4BEE-D8D1-7090-EBF31B64F3DF}"/>
              </a:ext>
            </a:extLst>
          </p:cNvPr>
          <p:cNvSpPr>
            <a:spLocks noGrp="1" noChangeArrowheads="1"/>
          </p:cNvSpPr>
          <p:nvPr>
            <p:ph idx="1"/>
          </p:nvPr>
        </p:nvSpPr>
        <p:spPr>
          <a:xfrm>
            <a:off x="152400" y="1636713"/>
            <a:ext cx="8839200" cy="5526087"/>
          </a:xfrm>
        </p:spPr>
        <p:txBody>
          <a:bodyPr/>
          <a:lstStyle/>
          <a:p>
            <a:pPr marL="0" indent="0">
              <a:buFont typeface="Monotype Sorts" pitchFamily="2" charset="2"/>
              <a:buNone/>
            </a:pPr>
            <a:r>
              <a:rPr lang="en-US" altLang="en-US"/>
              <a:t>The contamination equation for the lander is: </a:t>
            </a:r>
          </a:p>
          <a:p>
            <a:pPr marL="0" indent="0">
              <a:buFont typeface="Monotype Sorts" pitchFamily="2" charset="2"/>
              <a:buNone/>
            </a:pPr>
            <a:r>
              <a:rPr lang="en-US" altLang="en-US"/>
              <a:t>Pc = Summation  N0 PsPr Pg where:</a:t>
            </a:r>
          </a:p>
          <a:p>
            <a:pPr marL="0" indent="0">
              <a:buFont typeface="Monotype Sorts" pitchFamily="2" charset="2"/>
              <a:buNone/>
            </a:pPr>
            <a:r>
              <a:rPr lang="en-US" altLang="en-US"/>
              <a:t> •Pc is the probability of contaminating Mars; </a:t>
            </a:r>
          </a:p>
          <a:p>
            <a:pPr marL="0" indent="0">
              <a:buFont typeface="Monotype Sorts" pitchFamily="2" charset="2"/>
              <a:buNone/>
            </a:pPr>
            <a:r>
              <a:rPr lang="en-US" altLang="en-US"/>
              <a:t>• N0 is the number of organisms present before sterilization; </a:t>
            </a:r>
          </a:p>
          <a:p>
            <a:pPr marL="0" indent="0">
              <a:buFont typeface="Monotype Sorts" pitchFamily="2" charset="2"/>
              <a:buNone/>
            </a:pPr>
            <a:r>
              <a:rPr lang="en-US" altLang="en-US"/>
              <a:t> •Ps is the probability that a randomly selected organism will survive sterilization; </a:t>
            </a:r>
          </a:p>
          <a:p>
            <a:pPr marL="0" indent="0">
              <a:buFont typeface="Monotype Sorts" pitchFamily="2" charset="2"/>
              <a:buNone/>
            </a:pPr>
            <a:r>
              <a:rPr lang="en-US" altLang="en-US"/>
              <a:t>• Pr is the probability of release, and </a:t>
            </a:r>
          </a:p>
          <a:p>
            <a:pPr marL="0" indent="0">
              <a:buFont typeface="Monotype Sorts" pitchFamily="2" charset="2"/>
              <a:buNone/>
            </a:pPr>
            <a:r>
              <a:rPr lang="en-US" altLang="en-US"/>
              <a:t> •Pg is the probability of growth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3E9B67A-4D12-67F2-7B43-161C113B0D0F}"/>
              </a:ext>
            </a:extLst>
          </p:cNvPr>
          <p:cNvSpPr>
            <a:spLocks noGrp="1" noChangeArrowheads="1"/>
          </p:cNvSpPr>
          <p:nvPr>
            <p:ph type="title"/>
          </p:nvPr>
        </p:nvSpPr>
        <p:spPr/>
        <p:txBody>
          <a:bodyPr/>
          <a:lstStyle/>
          <a:p>
            <a:r>
              <a:rPr lang="en-US" altLang="en-US"/>
              <a:t>      Spacecraft Processing</a:t>
            </a:r>
          </a:p>
        </p:txBody>
      </p:sp>
      <p:pic>
        <p:nvPicPr>
          <p:cNvPr id="30723" name="Content Placeholder 3">
            <a:extLst>
              <a:ext uri="{FF2B5EF4-FFF2-40B4-BE49-F238E27FC236}">
                <a16:creationId xmlns:a16="http://schemas.microsoft.com/office/drawing/2014/main" id="{EEDC5535-6A22-160A-A6F8-A768854FAB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5825" y="1676400"/>
            <a:ext cx="5486400" cy="4114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B101D9A-825D-C8F7-805D-EBC76C5457CB}"/>
              </a:ext>
            </a:extLst>
          </p:cNvPr>
          <p:cNvSpPr>
            <a:spLocks noChangeArrowheads="1"/>
          </p:cNvSpPr>
          <p:nvPr/>
        </p:nvSpPr>
        <p:spPr bwMode="auto">
          <a:xfrm>
            <a:off x="838200" y="51117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PROBABILITY ESTIMATES of CONTAMINATION</a:t>
            </a:r>
          </a:p>
        </p:txBody>
      </p:sp>
      <p:pic>
        <p:nvPicPr>
          <p:cNvPr id="31747" name="Picture 1">
            <a:extLst>
              <a:ext uri="{FF2B5EF4-FFF2-40B4-BE49-F238E27FC236}">
                <a16:creationId xmlns:a16="http://schemas.microsoft.com/office/drawing/2014/main" id="{35B8646D-4422-1A83-85DE-BC6275638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2468563"/>
            <a:ext cx="70961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a:extLst>
              <a:ext uri="{FF2B5EF4-FFF2-40B4-BE49-F238E27FC236}">
                <a16:creationId xmlns:a16="http://schemas.microsoft.com/office/drawing/2014/main" id="{597F27C4-262A-48FF-9FF0-E3FDE30FDFC0}"/>
              </a:ext>
            </a:extLst>
          </p:cNvPr>
          <p:cNvSpPr>
            <a:spLocks noChangeArrowheads="1"/>
          </p:cNvSpPr>
          <p:nvPr/>
        </p:nvSpPr>
        <p:spPr bwMode="auto">
          <a:xfrm>
            <a:off x="1219200" y="1582738"/>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The best formula to estimate the spores on the area represented by a sample set (assay group) is:</a:t>
            </a:r>
          </a:p>
        </p:txBody>
      </p:sp>
      <p:pic>
        <p:nvPicPr>
          <p:cNvPr id="31749" name="Picture 3">
            <a:extLst>
              <a:ext uri="{FF2B5EF4-FFF2-40B4-BE49-F238E27FC236}">
                <a16:creationId xmlns:a16="http://schemas.microsoft.com/office/drawing/2014/main" id="{54252875-15BF-67E5-1799-005F53740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3884613"/>
            <a:ext cx="62230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a:extLst>
              <a:ext uri="{FF2B5EF4-FFF2-40B4-BE49-F238E27FC236}">
                <a16:creationId xmlns:a16="http://schemas.microsoft.com/office/drawing/2014/main" id="{2DBC397C-44DF-848E-C5F4-CDED87745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3328988"/>
            <a:ext cx="4754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AACC5C2-79DA-EBDB-AD9E-65276CAA1C54}"/>
              </a:ext>
            </a:extLst>
          </p:cNvPr>
          <p:cNvSpPr>
            <a:spLocks noGrp="1" noChangeArrowheads="1"/>
          </p:cNvSpPr>
          <p:nvPr>
            <p:ph type="title"/>
          </p:nvPr>
        </p:nvSpPr>
        <p:spPr/>
        <p:txBody>
          <a:bodyPr/>
          <a:lstStyle/>
          <a:p>
            <a:r>
              <a:rPr lang="en-US" altLang="en-US"/>
              <a:t> Impact Prediction Equation</a:t>
            </a:r>
          </a:p>
        </p:txBody>
      </p:sp>
      <p:sp>
        <p:nvSpPr>
          <p:cNvPr id="32771" name="Rectangle 1">
            <a:extLst>
              <a:ext uri="{FF2B5EF4-FFF2-40B4-BE49-F238E27FC236}">
                <a16:creationId xmlns:a16="http://schemas.microsoft.com/office/drawing/2014/main" id="{6265F079-E526-E2E7-4F57-32063CDA570A}"/>
              </a:ext>
            </a:extLst>
          </p:cNvPr>
          <p:cNvSpPr>
            <a:spLocks noChangeArrowheads="1"/>
          </p:cNvSpPr>
          <p:nvPr/>
        </p:nvSpPr>
        <p:spPr bwMode="auto">
          <a:xfrm>
            <a:off x="190500" y="2333625"/>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 For impact, have probability of impact after each maneuver and the probability of no further maneuvers because of a failure before it is scheduled  pj q j+1 (AND rule) </a:t>
            </a:r>
          </a:p>
          <a:p>
            <a:pPr>
              <a:spcBef>
                <a:spcPct val="0"/>
              </a:spcBef>
              <a:buClrTx/>
              <a:buSzTx/>
              <a:buFontTx/>
              <a:buNone/>
            </a:pPr>
            <a:r>
              <a:rPr lang="en-US" altLang="en-US" sz="2400"/>
              <a:t>• Impact may occur if this happens for any maneuver.  The probabilities must be added because this is one or another (OR rule).</a:t>
            </a:r>
          </a:p>
          <a:p>
            <a:pPr>
              <a:spcBef>
                <a:spcPct val="0"/>
              </a:spcBef>
              <a:buClrTx/>
              <a:buSzTx/>
              <a:buFontTx/>
              <a:buNone/>
            </a:pPr>
            <a:r>
              <a:rPr lang="en-US" altLang="en-US" sz="2400"/>
              <a:t> • Method used for the cruise phase: </a:t>
            </a:r>
          </a:p>
          <a:p>
            <a:pPr>
              <a:spcBef>
                <a:spcPct val="0"/>
              </a:spcBef>
              <a:buClrTx/>
              <a:buSzTx/>
              <a:buFontTx/>
              <a:buNone/>
            </a:pPr>
            <a:r>
              <a:rPr lang="en-US" altLang="en-US" sz="2400"/>
              <a:t>– pj is the a priori(before the maneuver is executed) probability of a maneuver leading to an impact trajectory</a:t>
            </a:r>
          </a:p>
          <a:p>
            <a:pPr>
              <a:spcBef>
                <a:spcPct val="0"/>
              </a:spcBef>
              <a:buClrTx/>
              <a:buSzTx/>
              <a:buFontTx/>
              <a:buNone/>
            </a:pPr>
            <a:r>
              <a:rPr lang="en-US" altLang="en-US" sz="2400"/>
              <a:t> – qj+1 is the probability that the next maneuver fails to occur (i.e., a system failure or meteoroid impact kill). </a:t>
            </a:r>
          </a:p>
          <a:p>
            <a:pPr>
              <a:spcBef>
                <a:spcPct val="0"/>
              </a:spcBef>
              <a:buClrTx/>
              <a:buSzTx/>
              <a:buFontTx/>
              <a:buNone/>
            </a:pPr>
            <a:r>
              <a:rPr lang="en-US" altLang="en-US" sz="2400"/>
              <a:t>– launch, or the injection maneuver, if separate, is the first j.</a:t>
            </a:r>
          </a:p>
          <a:p>
            <a:pPr>
              <a:spcBef>
                <a:spcPct val="0"/>
              </a:spcBef>
              <a:buClrTx/>
              <a:buSzTx/>
              <a:buFontTx/>
              <a:buNone/>
            </a:pPr>
            <a:r>
              <a:rPr lang="en-US" altLang="en-US" sz="2400"/>
              <a:t> – note that for the last maneuver k, qk+1 =1</a:t>
            </a:r>
          </a:p>
        </p:txBody>
      </p:sp>
      <p:sp>
        <p:nvSpPr>
          <p:cNvPr id="32772" name="Rectangle 2">
            <a:extLst>
              <a:ext uri="{FF2B5EF4-FFF2-40B4-BE49-F238E27FC236}">
                <a16:creationId xmlns:a16="http://schemas.microsoft.com/office/drawing/2014/main" id="{B3C0FE68-E7F7-EF6A-E124-00B5E8799F41}"/>
              </a:ext>
            </a:extLst>
          </p:cNvPr>
          <p:cNvSpPr>
            <a:spLocks noChangeArrowheads="1"/>
          </p:cNvSpPr>
          <p:nvPr/>
        </p:nvSpPr>
        <p:spPr bwMode="auto">
          <a:xfrm>
            <a:off x="2438400" y="163195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  </a:t>
            </a:r>
          </a:p>
        </p:txBody>
      </p:sp>
      <p:sp>
        <p:nvSpPr>
          <p:cNvPr id="32773" name="Rectangle 3">
            <a:extLst>
              <a:ext uri="{FF2B5EF4-FFF2-40B4-BE49-F238E27FC236}">
                <a16:creationId xmlns:a16="http://schemas.microsoft.com/office/drawing/2014/main" id="{744AB28F-1F1F-B4FF-2A79-57B5760742D1}"/>
              </a:ext>
            </a:extLst>
          </p:cNvPr>
          <p:cNvSpPr>
            <a:spLocks noChangeArrowheads="1"/>
          </p:cNvSpPr>
          <p:nvPr/>
        </p:nvSpPr>
        <p:spPr bwMode="auto">
          <a:xfrm>
            <a:off x="2324100" y="163195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P I  = summation j     pj   qj+1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E81A518B-E7F2-4341-263B-F7121D67CE25}"/>
              </a:ext>
            </a:extLst>
          </p:cNvPr>
          <p:cNvSpPr>
            <a:spLocks noGrp="1" noChangeArrowheads="1"/>
          </p:cNvSpPr>
          <p:nvPr>
            <p:ph idx="1"/>
          </p:nvPr>
        </p:nvSpPr>
        <p:spPr>
          <a:xfrm>
            <a:off x="1035050" y="1676400"/>
            <a:ext cx="7880350" cy="4038600"/>
          </a:xfrm>
        </p:spPr>
        <p:txBody>
          <a:bodyPr/>
          <a:lstStyle/>
          <a:p>
            <a:r>
              <a:rPr lang="en-US" altLang="en-US"/>
              <a:t>The estimated probability of finding a living organism is very low in the near term.</a:t>
            </a:r>
          </a:p>
          <a:p>
            <a:r>
              <a:rPr lang="en-US" altLang="en-US"/>
              <a:t>The probability that an organism would survive the journey  and be able to grow is even much smaller.</a:t>
            </a:r>
          </a:p>
          <a:p>
            <a:r>
              <a:rPr lang="en-US" altLang="en-US"/>
              <a:t>The probability for an organism surviving which could produce human disease is considered  infinitesimally small. </a:t>
            </a:r>
          </a:p>
        </p:txBody>
      </p:sp>
      <p:sp>
        <p:nvSpPr>
          <p:cNvPr id="33795" name="Title 3">
            <a:extLst>
              <a:ext uri="{FF2B5EF4-FFF2-40B4-BE49-F238E27FC236}">
                <a16:creationId xmlns:a16="http://schemas.microsoft.com/office/drawing/2014/main" id="{7A6B7FB9-E004-5BA3-C2FB-122652A9D8E3}"/>
              </a:ext>
            </a:extLst>
          </p:cNvPr>
          <p:cNvSpPr>
            <a:spLocks noGrp="1" noChangeArrowheads="1"/>
          </p:cNvSpPr>
          <p:nvPr>
            <p:ph type="title"/>
          </p:nvPr>
        </p:nvSpPr>
        <p:spPr>
          <a:xfrm>
            <a:off x="381000" y="266700"/>
            <a:ext cx="8077200" cy="1104900"/>
          </a:xfrm>
        </p:spPr>
        <p:txBody>
          <a:bodyPr/>
          <a:lstStyle/>
          <a:p>
            <a:r>
              <a:rPr lang="en-US" altLang="en-US"/>
              <a:t>Return Contamination of the Earth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0508C57-FFBB-07A6-786E-C97FC057D251}"/>
              </a:ext>
            </a:extLst>
          </p:cNvPr>
          <p:cNvSpPr>
            <a:spLocks noGrp="1" noChangeArrowheads="1"/>
          </p:cNvSpPr>
          <p:nvPr>
            <p:ph type="title"/>
          </p:nvPr>
        </p:nvSpPr>
        <p:spPr/>
        <p:txBody>
          <a:bodyPr/>
          <a:lstStyle/>
          <a:p>
            <a:r>
              <a:rPr lang="en-US" altLang="en-US"/>
              <a:t>Returning Astronaut Quarantine</a:t>
            </a:r>
          </a:p>
        </p:txBody>
      </p:sp>
      <p:sp>
        <p:nvSpPr>
          <p:cNvPr id="2" name="Rectangle 1">
            <a:extLst>
              <a:ext uri="{FF2B5EF4-FFF2-40B4-BE49-F238E27FC236}">
                <a16:creationId xmlns:a16="http://schemas.microsoft.com/office/drawing/2014/main" id="{40A68E22-B5EF-BF47-1C22-DAAE530DC7DB}"/>
              </a:ext>
            </a:extLst>
          </p:cNvPr>
          <p:cNvSpPr/>
          <p:nvPr/>
        </p:nvSpPr>
        <p:spPr>
          <a:xfrm>
            <a:off x="19050" y="1219200"/>
            <a:ext cx="9124950" cy="5272088"/>
          </a:xfrm>
          <a:prstGeom prst="rect">
            <a:avLst/>
          </a:prstGeom>
        </p:spPr>
        <p:txBody>
          <a:bodyPr>
            <a:spAutoFit/>
          </a:bodyPr>
          <a:lstStyle/>
          <a:p>
            <a:pPr>
              <a:defRPr/>
            </a:pPr>
            <a:r>
              <a:rPr lang="en-US" sz="3740" dirty="0"/>
              <a:t>There will be countermeasures and safeguards in place to ensure containment of any micro-organisms within return samples.</a:t>
            </a:r>
          </a:p>
          <a:p>
            <a:pPr>
              <a:defRPr/>
            </a:pPr>
            <a:r>
              <a:rPr lang="en-US" sz="3740" dirty="0"/>
              <a:t>The initial CDC level isolations are expected to be Bio Safety Level 4. </a:t>
            </a:r>
          </a:p>
          <a:p>
            <a:pPr>
              <a:defRPr/>
            </a:pPr>
            <a:r>
              <a:rPr lang="en-US" sz="3740" dirty="0"/>
              <a:t>There is ongoing discussion regarding the length and degree of astronaut quarantine which might be required for return from beyond the moon.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9D0A206-8B8E-E093-B8C6-E0312D03EF1B}"/>
              </a:ext>
            </a:extLst>
          </p:cNvPr>
          <p:cNvSpPr>
            <a:spLocks noGrp="1" noChangeArrowheads="1"/>
          </p:cNvSpPr>
          <p:nvPr>
            <p:ph type="title"/>
          </p:nvPr>
        </p:nvSpPr>
        <p:spPr>
          <a:xfrm>
            <a:off x="381000" y="266700"/>
            <a:ext cx="8077200" cy="1104900"/>
          </a:xfrm>
        </p:spPr>
        <p:txBody>
          <a:bodyPr/>
          <a:lstStyle/>
          <a:p>
            <a:r>
              <a:rPr lang="en-US" altLang="en-US"/>
              <a:t>The Health Stabilization Program</a:t>
            </a:r>
          </a:p>
        </p:txBody>
      </p:sp>
      <p:sp>
        <p:nvSpPr>
          <p:cNvPr id="2" name="Rectangle 1">
            <a:extLst>
              <a:ext uri="{FF2B5EF4-FFF2-40B4-BE49-F238E27FC236}">
                <a16:creationId xmlns:a16="http://schemas.microsoft.com/office/drawing/2014/main" id="{910B62BB-B418-C56C-73F6-7AC1638F1AA7}"/>
              </a:ext>
            </a:extLst>
          </p:cNvPr>
          <p:cNvSpPr/>
          <p:nvPr/>
        </p:nvSpPr>
        <p:spPr>
          <a:xfrm>
            <a:off x="0" y="1365250"/>
            <a:ext cx="9144000" cy="5175250"/>
          </a:xfrm>
          <a:prstGeom prst="rect">
            <a:avLst/>
          </a:prstGeom>
        </p:spPr>
        <p:txBody>
          <a:bodyPr>
            <a:spAutoFit/>
          </a:bodyPr>
          <a:lstStyle/>
          <a:p>
            <a:pPr>
              <a:defRPr/>
            </a:pPr>
            <a:r>
              <a:rPr lang="en-US" sz="3670" dirty="0"/>
              <a:t>This was implemented during the Apollo program as a type of pre-flight quarantine to keep the Crew healthy into launch.</a:t>
            </a:r>
          </a:p>
          <a:p>
            <a:pPr>
              <a:defRPr/>
            </a:pPr>
            <a:r>
              <a:rPr lang="en-US" sz="3670" dirty="0"/>
              <a:t>Only those certified as Prime Crew Contacts could have contact with Crewmembers.</a:t>
            </a:r>
          </a:p>
          <a:p>
            <a:pPr>
              <a:defRPr/>
            </a:pPr>
            <a:r>
              <a:rPr lang="en-US" sz="3670" dirty="0"/>
              <a:t>Those PCCs were educated to also avoid exposure and to cease contact if exposed or ill.</a:t>
            </a:r>
          </a:p>
          <a:p>
            <a:pPr>
              <a:defRPr/>
            </a:pPr>
            <a:r>
              <a:rPr lang="en-US" sz="3670" dirty="0"/>
              <a:t>This could  be expanded in reverse for Mars missions.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F57F47D-65C9-83BF-1C98-07FA8ACD821C}"/>
              </a:ext>
            </a:extLst>
          </p:cNvPr>
          <p:cNvSpPr>
            <a:spLocks noGrp="1" noChangeArrowheads="1"/>
          </p:cNvSpPr>
          <p:nvPr>
            <p:ph type="title"/>
          </p:nvPr>
        </p:nvSpPr>
        <p:spPr/>
        <p:txBody>
          <a:bodyPr/>
          <a:lstStyle/>
          <a:p>
            <a:r>
              <a:rPr lang="en-US" altLang="en-US"/>
              <a:t>The Apollo Program Legacy</a:t>
            </a:r>
          </a:p>
        </p:txBody>
      </p:sp>
      <p:sp>
        <p:nvSpPr>
          <p:cNvPr id="2" name="Rectangle 1">
            <a:extLst>
              <a:ext uri="{FF2B5EF4-FFF2-40B4-BE49-F238E27FC236}">
                <a16:creationId xmlns:a16="http://schemas.microsoft.com/office/drawing/2014/main" id="{C7886C42-14B8-A6E9-E1FF-5174807CE350}"/>
              </a:ext>
            </a:extLst>
          </p:cNvPr>
          <p:cNvSpPr/>
          <p:nvPr/>
        </p:nvSpPr>
        <p:spPr>
          <a:xfrm>
            <a:off x="0" y="1371600"/>
            <a:ext cx="9144000" cy="5300663"/>
          </a:xfrm>
          <a:prstGeom prst="rect">
            <a:avLst/>
          </a:prstGeom>
        </p:spPr>
        <p:txBody>
          <a:bodyPr>
            <a:spAutoFit/>
          </a:bodyPr>
          <a:lstStyle/>
          <a:p>
            <a:pPr>
              <a:defRPr/>
            </a:pPr>
            <a:r>
              <a:rPr lang="en-US" sz="3760" dirty="0"/>
              <a:t>In 1969 prior to the Apollo 11 moon launch, Dr. Charles Berry , the Crew Flight Surgeon, denied the request of  the president to break pre-flight  quarantine to meet with the Crew. </a:t>
            </a:r>
          </a:p>
          <a:p>
            <a:pPr>
              <a:defRPr/>
            </a:pPr>
            <a:endParaRPr lang="en-US" sz="3760" dirty="0"/>
          </a:p>
          <a:p>
            <a:pPr>
              <a:defRPr/>
            </a:pPr>
            <a:r>
              <a:rPr lang="en-US" sz="3760" dirty="0"/>
              <a:t>This is how we keep our Crews safe and well.</a:t>
            </a:r>
          </a:p>
          <a:p>
            <a:pPr>
              <a:defRPr/>
            </a:pPr>
            <a:endParaRPr lang="en-US" sz="3760" dirty="0"/>
          </a:p>
          <a:p>
            <a:pPr>
              <a:defRPr/>
            </a:pPr>
            <a:r>
              <a:rPr lang="en-US" sz="3760" dirty="0"/>
              <a:t>Apollo 11  was the first Crew post-flight quarantine. We can expect more for Mars.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B64B250-C84A-B616-715C-BE11E3A95140}"/>
              </a:ext>
            </a:extLst>
          </p:cNvPr>
          <p:cNvSpPr>
            <a:spLocks noGrp="1" noChangeArrowheads="1"/>
          </p:cNvSpPr>
          <p:nvPr>
            <p:ph type="ctrTitle" sz="quarter"/>
          </p:nvPr>
        </p:nvSpPr>
        <p:spPr/>
        <p:txBody>
          <a:bodyPr/>
          <a:lstStyle/>
          <a:p>
            <a:r>
              <a:rPr lang="en-US" altLang="en-US"/>
              <a:t>The Probability of Life Beyond Our Own Planet:</a:t>
            </a:r>
          </a:p>
        </p:txBody>
      </p:sp>
      <p:sp>
        <p:nvSpPr>
          <p:cNvPr id="6147" name="Subtitle 2">
            <a:extLst>
              <a:ext uri="{FF2B5EF4-FFF2-40B4-BE49-F238E27FC236}">
                <a16:creationId xmlns:a16="http://schemas.microsoft.com/office/drawing/2014/main" id="{F1764D0D-3340-D5D0-1ED5-9006A4E7638E}"/>
              </a:ext>
            </a:extLst>
          </p:cNvPr>
          <p:cNvSpPr>
            <a:spLocks noGrp="1" noChangeArrowheads="1"/>
          </p:cNvSpPr>
          <p:nvPr>
            <p:ph type="subTitle" sz="quarter" idx="1"/>
          </p:nvPr>
        </p:nvSpPr>
        <p:spPr>
          <a:xfrm>
            <a:off x="1371600" y="3429000"/>
            <a:ext cx="6400800" cy="1752600"/>
          </a:xfrm>
        </p:spPr>
        <p:txBody>
          <a:bodyPr/>
          <a:lstStyle/>
          <a:p>
            <a:r>
              <a:rPr lang="en-US" altLang="en-US"/>
              <a:t>The Drake equation is most often used to predict the probability of encountering life beyond our own planet.  As you can see by the foregoing estimates,  extraterrestrial life is  likely to be out there , just waiting to be discovered.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33201D0-73B0-BD1A-5FE7-6FDBF93B7B85}"/>
              </a:ext>
            </a:extLst>
          </p:cNvPr>
          <p:cNvSpPr>
            <a:spLocks noGrp="1" noChangeArrowheads="1"/>
          </p:cNvSpPr>
          <p:nvPr>
            <p:ph type="title"/>
          </p:nvPr>
        </p:nvSpPr>
        <p:spPr/>
        <p:txBody>
          <a:bodyPr/>
          <a:lstStyle/>
          <a:p>
            <a:r>
              <a:rPr lang="en-US" altLang="en-US"/>
              <a:t>The Evidence for Martian Life May Already be Here</a:t>
            </a:r>
          </a:p>
        </p:txBody>
      </p:sp>
      <p:sp>
        <p:nvSpPr>
          <p:cNvPr id="37891" name="Content Placeholder 2">
            <a:extLst>
              <a:ext uri="{FF2B5EF4-FFF2-40B4-BE49-F238E27FC236}">
                <a16:creationId xmlns:a16="http://schemas.microsoft.com/office/drawing/2014/main" id="{4CCCFBF6-5A19-A3C9-422A-434EC39B284E}"/>
              </a:ext>
            </a:extLst>
          </p:cNvPr>
          <p:cNvSpPr>
            <a:spLocks noGrp="1" noChangeArrowheads="1"/>
          </p:cNvSpPr>
          <p:nvPr>
            <p:ph idx="1"/>
          </p:nvPr>
        </p:nvSpPr>
        <p:spPr/>
        <p:txBody>
          <a:bodyPr/>
          <a:lstStyle/>
          <a:p>
            <a:r>
              <a:rPr lang="en-US" altLang="en-US"/>
              <a:t>Martian Methane gas production seasonal variation</a:t>
            </a:r>
          </a:p>
          <a:p>
            <a:r>
              <a:rPr lang="en-US" altLang="en-US"/>
              <a:t>Antarctic meteorite likely from Mars with fossilized structures of life-like remnants. </a:t>
            </a:r>
          </a:p>
          <a:p>
            <a:r>
              <a:rPr lang="en-US" altLang="en-US"/>
              <a:t>Human circadian rhythm is 25 hours and closer to Martian day than to an earth day. </a:t>
            </a:r>
          </a:p>
          <a:p>
            <a:endParaRPr lang="en-US" altLang="en-US"/>
          </a:p>
          <a:p>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94F63FD-9700-BF98-2D41-A2C27C065FE1}"/>
              </a:ext>
            </a:extLst>
          </p:cNvPr>
          <p:cNvSpPr>
            <a:spLocks noGrp="1" noChangeArrowheads="1"/>
          </p:cNvSpPr>
          <p:nvPr>
            <p:ph type="ctrTitle" sz="quarter"/>
          </p:nvPr>
        </p:nvSpPr>
        <p:spPr>
          <a:xfrm>
            <a:off x="228600" y="990600"/>
            <a:ext cx="7772400" cy="1143000"/>
          </a:xfrm>
        </p:spPr>
        <p:txBody>
          <a:bodyPr/>
          <a:lstStyle/>
          <a:p>
            <a:r>
              <a:rPr lang="en-US" altLang="en-US"/>
              <a:t>Planetary Protection ACEP Role:</a:t>
            </a:r>
          </a:p>
        </p:txBody>
      </p:sp>
      <p:sp>
        <p:nvSpPr>
          <p:cNvPr id="38915" name="Subtitle 2">
            <a:extLst>
              <a:ext uri="{FF2B5EF4-FFF2-40B4-BE49-F238E27FC236}">
                <a16:creationId xmlns:a16="http://schemas.microsoft.com/office/drawing/2014/main" id="{04BFD56B-88F9-0BE4-D496-13356FBD3DC3}"/>
              </a:ext>
            </a:extLst>
          </p:cNvPr>
          <p:cNvSpPr>
            <a:spLocks noGrp="1" noChangeArrowheads="1"/>
          </p:cNvSpPr>
          <p:nvPr>
            <p:ph type="subTitle" sz="quarter" idx="1"/>
          </p:nvPr>
        </p:nvSpPr>
        <p:spPr/>
        <p:txBody>
          <a:bodyPr/>
          <a:lstStyle/>
          <a:p>
            <a:r>
              <a:rPr lang="en-US" altLang="en-US"/>
              <a:t>Advisory and educational inputs  to members preparing for, planning , and responding to planetary protection contingencies ( Asteroids) within their designated disaster team or other agency responsibilities.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0E22116-D796-4E4C-F429-99D93D9F77C8}"/>
              </a:ext>
            </a:extLst>
          </p:cNvPr>
          <p:cNvSpPr>
            <a:spLocks noGrp="1" noChangeArrowheads="1"/>
          </p:cNvSpPr>
          <p:nvPr>
            <p:ph type="title"/>
          </p:nvPr>
        </p:nvSpPr>
        <p:spPr/>
        <p:txBody>
          <a:bodyPr/>
          <a:lstStyle/>
          <a:p>
            <a:r>
              <a:rPr lang="en-US" altLang="en-US"/>
              <a:t>ACEP role(continued)</a:t>
            </a:r>
          </a:p>
        </p:txBody>
      </p:sp>
      <p:sp>
        <p:nvSpPr>
          <p:cNvPr id="39939" name="Content Placeholder 2">
            <a:extLst>
              <a:ext uri="{FF2B5EF4-FFF2-40B4-BE49-F238E27FC236}">
                <a16:creationId xmlns:a16="http://schemas.microsoft.com/office/drawing/2014/main" id="{9E5DBA39-0A31-44DA-291D-CC962A7BA7FA}"/>
              </a:ext>
            </a:extLst>
          </p:cNvPr>
          <p:cNvSpPr>
            <a:spLocks noGrp="1" noChangeArrowheads="1"/>
          </p:cNvSpPr>
          <p:nvPr>
            <p:ph idx="1"/>
          </p:nvPr>
        </p:nvSpPr>
        <p:spPr>
          <a:xfrm>
            <a:off x="1035050" y="1447800"/>
            <a:ext cx="7727950" cy="4343400"/>
          </a:xfrm>
        </p:spPr>
        <p:txBody>
          <a:bodyPr/>
          <a:lstStyle/>
          <a:p>
            <a:r>
              <a:rPr lang="en-US" altLang="en-US"/>
              <a:t>The ACEP role in other planetary protection ( such as  microbiological) events is expected to be minimal at this time.   Local EM resources involved in recovery and processing of extra-terrestrial samples are already being advised by NASA and can reach out  to the EM community for additional support as needed.  Routine maintenance of the current Infectious Disease precautions is reasonable mitigation for other locations.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1CA08BE-CCFB-00BE-1879-B7C954672BD7}"/>
              </a:ext>
            </a:extLst>
          </p:cNvPr>
          <p:cNvSpPr>
            <a:spLocks noGrp="1" noChangeArrowheads="1"/>
          </p:cNvSpPr>
          <p:nvPr>
            <p:ph type="ctrTitle" sz="quarter"/>
          </p:nvPr>
        </p:nvSpPr>
        <p:spPr>
          <a:xfrm>
            <a:off x="457200" y="800100"/>
            <a:ext cx="7772400" cy="1143000"/>
          </a:xfrm>
        </p:spPr>
        <p:txBody>
          <a:bodyPr/>
          <a:lstStyle/>
          <a:p>
            <a:r>
              <a:rPr lang="en-US" altLang="en-US"/>
              <a:t>Planetary Protection Interfaces:</a:t>
            </a:r>
          </a:p>
        </p:txBody>
      </p:sp>
      <p:sp>
        <p:nvSpPr>
          <p:cNvPr id="40963" name="Subtitle 2">
            <a:extLst>
              <a:ext uri="{FF2B5EF4-FFF2-40B4-BE49-F238E27FC236}">
                <a16:creationId xmlns:a16="http://schemas.microsoft.com/office/drawing/2014/main" id="{2A5B4940-AB13-AD00-E934-C9F5D38958D5}"/>
              </a:ext>
            </a:extLst>
          </p:cNvPr>
          <p:cNvSpPr>
            <a:spLocks noGrp="1" noChangeArrowheads="1"/>
          </p:cNvSpPr>
          <p:nvPr>
            <p:ph type="subTitle" sz="quarter" idx="1"/>
          </p:nvPr>
        </p:nvSpPr>
        <p:spPr>
          <a:xfrm>
            <a:off x="0" y="2819400"/>
            <a:ext cx="8991600" cy="2667000"/>
          </a:xfrm>
        </p:spPr>
        <p:txBody>
          <a:bodyPr/>
          <a:lstStyle/>
          <a:p>
            <a:r>
              <a:rPr lang="en-US" altLang="en-US"/>
              <a:t>NASA PPO(Planetary Protection Office)</a:t>
            </a:r>
          </a:p>
          <a:p>
            <a:r>
              <a:rPr lang="en-US" altLang="en-US"/>
              <a:t>NASA Planetary Defense Coordination Office</a:t>
            </a:r>
          </a:p>
          <a:p>
            <a:r>
              <a:rPr lang="en-US" altLang="en-US"/>
              <a:t>CDC</a:t>
            </a:r>
          </a:p>
          <a:p>
            <a:r>
              <a:rPr lang="en-US" altLang="en-US"/>
              <a:t>FEMA</a:t>
            </a:r>
          </a:p>
          <a:p>
            <a:r>
              <a:rPr lang="en-US" altLang="en-US"/>
              <a:t>FAA</a:t>
            </a:r>
          </a:p>
          <a:p>
            <a:r>
              <a:rPr lang="en-US" altLang="en-US"/>
              <a:t>AsMA ( Aerospace Medical Association)</a:t>
            </a:r>
          </a:p>
          <a:p>
            <a:r>
              <a:rPr lang="en-US" altLang="en-US"/>
              <a:t>ACEP Disaster Medicine Sections and Teams</a:t>
            </a:r>
          </a:p>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DDC8D5F-AD85-27EE-849F-14B4F4E6B905}"/>
              </a:ext>
            </a:extLst>
          </p:cNvPr>
          <p:cNvSpPr>
            <a:spLocks noGrp="1" noChangeArrowheads="1"/>
          </p:cNvSpPr>
          <p:nvPr>
            <p:ph type="ctrTitle" sz="quarter"/>
          </p:nvPr>
        </p:nvSpPr>
        <p:spPr>
          <a:xfrm>
            <a:off x="381000" y="647700"/>
            <a:ext cx="7772400" cy="1143000"/>
          </a:xfrm>
        </p:spPr>
        <p:txBody>
          <a:bodyPr/>
          <a:lstStyle/>
          <a:p>
            <a:r>
              <a:rPr lang="en-US" altLang="en-US"/>
              <a:t>Planetary Protection Future Events:</a:t>
            </a:r>
          </a:p>
        </p:txBody>
      </p:sp>
      <p:sp>
        <p:nvSpPr>
          <p:cNvPr id="41987" name="Subtitle 2">
            <a:extLst>
              <a:ext uri="{FF2B5EF4-FFF2-40B4-BE49-F238E27FC236}">
                <a16:creationId xmlns:a16="http://schemas.microsoft.com/office/drawing/2014/main" id="{FEA7781E-2A82-D639-E81E-06A95A2BD5E4}"/>
              </a:ext>
            </a:extLst>
          </p:cNvPr>
          <p:cNvSpPr>
            <a:spLocks noGrp="1" noChangeArrowheads="1"/>
          </p:cNvSpPr>
          <p:nvPr>
            <p:ph type="subTitle" sz="quarter" idx="1"/>
          </p:nvPr>
        </p:nvSpPr>
        <p:spPr>
          <a:xfrm rot="10800000" flipV="1">
            <a:off x="914400" y="3571875"/>
            <a:ext cx="6400800" cy="2143125"/>
          </a:xfrm>
        </p:spPr>
        <p:txBody>
          <a:bodyPr/>
          <a:lstStyle/>
          <a:p>
            <a:r>
              <a:rPr lang="en-US" altLang="en-US"/>
              <a:t>We will keep you posted on this website as information becomes available regarding contingency planning for future events.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23B27E7-B045-08CD-D2BC-82C96968D364}"/>
              </a:ext>
            </a:extLst>
          </p:cNvPr>
          <p:cNvSpPr>
            <a:spLocks noGrp="1" noChangeArrowheads="1"/>
          </p:cNvSpPr>
          <p:nvPr>
            <p:ph type="title"/>
          </p:nvPr>
        </p:nvSpPr>
        <p:spPr>
          <a:xfrm>
            <a:off x="304800" y="0"/>
            <a:ext cx="7772400" cy="685800"/>
          </a:xfrm>
        </p:spPr>
        <p:txBody>
          <a:bodyPr/>
          <a:lstStyle/>
          <a:p>
            <a:r>
              <a:rPr lang="en-US" altLang="en-US"/>
              <a:t>Planetary Protection Contacts:</a:t>
            </a:r>
          </a:p>
        </p:txBody>
      </p:sp>
      <p:sp>
        <p:nvSpPr>
          <p:cNvPr id="36867" name="Content Placeholder 2">
            <a:extLst>
              <a:ext uri="{FF2B5EF4-FFF2-40B4-BE49-F238E27FC236}">
                <a16:creationId xmlns:a16="http://schemas.microsoft.com/office/drawing/2014/main" id="{DB402E73-2031-42EB-D776-4ADC08E2FD1A}"/>
              </a:ext>
            </a:extLst>
          </p:cNvPr>
          <p:cNvSpPr>
            <a:spLocks noGrp="1" noChangeArrowheads="1"/>
          </p:cNvSpPr>
          <p:nvPr>
            <p:ph idx="1"/>
          </p:nvPr>
        </p:nvSpPr>
        <p:spPr>
          <a:xfrm>
            <a:off x="-28575" y="457200"/>
            <a:ext cx="9144000" cy="4572000"/>
          </a:xfrm>
        </p:spPr>
        <p:txBody>
          <a:bodyPr/>
          <a:lstStyle/>
          <a:p>
            <a:pPr>
              <a:buFont typeface="Monotype Sorts"/>
              <a:buChar char="u"/>
              <a:defRPr/>
            </a:pPr>
            <a:r>
              <a:rPr lang="en-US" altLang="en-US" dirty="0"/>
              <a:t>K. Jeffrey Myers MD FACEP – ACEP DMS Lead for Planetary Protection Contingency Niche</a:t>
            </a:r>
          </a:p>
          <a:p>
            <a:pPr marL="0" indent="0">
              <a:buFont typeface="Monotype Sorts"/>
              <a:buNone/>
              <a:defRPr/>
            </a:pPr>
            <a:r>
              <a:rPr lang="en-US" altLang="en-US" dirty="0"/>
              <a:t>321-482-1577  rocketranger21@bellsouth.net</a:t>
            </a:r>
          </a:p>
          <a:p>
            <a:pPr>
              <a:buFont typeface="Monotype Sorts"/>
              <a:buChar char="u"/>
              <a:defRPr/>
            </a:pPr>
            <a:r>
              <a:rPr lang="en-US" altLang="en-US" dirty="0"/>
              <a:t>Lindley Johnson-  Planetary Defense Coordination Office (Asteroid impact  concerns) Lindley.Johnson@nasa.gov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4981-9D48-F5B2-CD25-D89FF44A75E1}"/>
              </a:ext>
            </a:extLst>
          </p:cNvPr>
          <p:cNvSpPr>
            <a:spLocks noGrp="1"/>
          </p:cNvSpPr>
          <p:nvPr>
            <p:ph type="title"/>
          </p:nvPr>
        </p:nvSpPr>
        <p:spPr/>
        <p:txBody>
          <a:bodyPr/>
          <a:lstStyle/>
          <a:p>
            <a:pPr>
              <a:defRPr/>
            </a:pPr>
            <a:endParaRPr lang="en-US"/>
          </a:p>
        </p:txBody>
      </p:sp>
      <p:sp>
        <p:nvSpPr>
          <p:cNvPr id="44035" name="Text Placeholder 2">
            <a:extLst>
              <a:ext uri="{FF2B5EF4-FFF2-40B4-BE49-F238E27FC236}">
                <a16:creationId xmlns:a16="http://schemas.microsoft.com/office/drawing/2014/main" id="{EAEAC18C-B3AE-9238-9855-C0EE08AEC40B}"/>
              </a:ext>
            </a:extLst>
          </p:cNvPr>
          <p:cNvSpPr>
            <a:spLocks noGrp="1" noChangeArrowheads="1"/>
          </p:cNvSpPr>
          <p:nvPr>
            <p:ph type="body" idx="1"/>
          </p:nvPr>
        </p:nvSpPr>
        <p:spPr/>
        <p:txBody>
          <a:bodyPr/>
          <a:lstStyle/>
          <a:p>
            <a:endParaRPr lang="en-US" altLang="en-US"/>
          </a:p>
        </p:txBody>
      </p:sp>
      <p:pic>
        <p:nvPicPr>
          <p:cNvPr id="44036" name="Picture 2">
            <a:extLst>
              <a:ext uri="{FF2B5EF4-FFF2-40B4-BE49-F238E27FC236}">
                <a16:creationId xmlns:a16="http://schemas.microsoft.com/office/drawing/2014/main" id="{F9E4C0A1-1955-75C2-FA3A-E665F655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662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8D9E9ED-8E3C-CF65-8CE0-432F2B2F7DE9}"/>
              </a:ext>
            </a:extLst>
          </p:cNvPr>
          <p:cNvSpPr>
            <a:spLocks noGrp="1" noChangeArrowheads="1"/>
          </p:cNvSpPr>
          <p:nvPr>
            <p:ph type="title"/>
          </p:nvPr>
        </p:nvSpPr>
        <p:spPr/>
        <p:txBody>
          <a:bodyPr/>
          <a:lstStyle/>
          <a:p>
            <a:r>
              <a:rPr lang="en-US" altLang="en-US"/>
              <a:t>The Drake Equation</a:t>
            </a:r>
          </a:p>
        </p:txBody>
      </p:sp>
      <p:sp>
        <p:nvSpPr>
          <p:cNvPr id="7171" name="Content Placeholder 2">
            <a:extLst>
              <a:ext uri="{FF2B5EF4-FFF2-40B4-BE49-F238E27FC236}">
                <a16:creationId xmlns:a16="http://schemas.microsoft.com/office/drawing/2014/main" id="{CBD8752D-4B8C-13AB-BC29-F2235374F80D}"/>
              </a:ext>
            </a:extLst>
          </p:cNvPr>
          <p:cNvSpPr>
            <a:spLocks noGrp="1" noChangeArrowheads="1"/>
          </p:cNvSpPr>
          <p:nvPr>
            <p:ph idx="1"/>
          </p:nvPr>
        </p:nvSpPr>
        <p:spPr/>
        <p:txBody>
          <a:bodyPr/>
          <a:lstStyle/>
          <a:p>
            <a:r>
              <a:rPr lang="en-US" altLang="en-US"/>
              <a:t>The Drake equation is: </a:t>
            </a:r>
          </a:p>
          <a:p>
            <a:r>
              <a:rPr lang="en-US" altLang="en-US"/>
              <a:t>N = R ∗ ⋅ f p ⋅ n e ⋅ f l ⋅ f i ⋅ f c ⋅ L where: </a:t>
            </a:r>
          </a:p>
          <a:p>
            <a:r>
              <a:rPr lang="en-US" altLang="en-US"/>
              <a:t>N = the number of civilizations in our galaxy with which communication might be possible (i.e. which are on our current past light cone); </a:t>
            </a:r>
          </a:p>
          <a:p>
            <a:r>
              <a:rPr lang="en-US" altLang="en-US"/>
              <a:t>R∗ = the average rate of star formation in our galaxy</a:t>
            </a:r>
          </a:p>
          <a:p>
            <a:r>
              <a:rPr lang="en-US" altLang="en-US"/>
              <a:t>fp = the fraction of those stars that have planets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3460-9315-7FF9-D608-89E3AB25AADB}"/>
              </a:ext>
            </a:extLst>
          </p:cNvPr>
          <p:cNvSpPr>
            <a:spLocks noGrp="1"/>
          </p:cNvSpPr>
          <p:nvPr>
            <p:ph type="title"/>
          </p:nvPr>
        </p:nvSpPr>
        <p:spPr>
          <a:xfrm>
            <a:off x="533400" y="26988"/>
            <a:ext cx="7772400" cy="1362075"/>
          </a:xfrm>
        </p:spPr>
        <p:txBody>
          <a:bodyPr/>
          <a:lstStyle/>
          <a:p>
            <a:pPr>
              <a:defRPr/>
            </a:pPr>
            <a:r>
              <a:rPr lang="en-US" cap="small" dirty="0"/>
              <a:t>The Drake Equation (cont.)</a:t>
            </a:r>
          </a:p>
        </p:txBody>
      </p:sp>
      <p:sp>
        <p:nvSpPr>
          <p:cNvPr id="8195" name="Text Placeholder 2">
            <a:extLst>
              <a:ext uri="{FF2B5EF4-FFF2-40B4-BE49-F238E27FC236}">
                <a16:creationId xmlns:a16="http://schemas.microsoft.com/office/drawing/2014/main" id="{2F9AFAB2-02CB-722C-1A6D-385D96CA59ED}"/>
              </a:ext>
            </a:extLst>
          </p:cNvPr>
          <p:cNvSpPr>
            <a:spLocks noGrp="1" noChangeArrowheads="1"/>
          </p:cNvSpPr>
          <p:nvPr>
            <p:ph type="body" idx="1"/>
          </p:nvPr>
        </p:nvSpPr>
        <p:spPr>
          <a:xfrm>
            <a:off x="533400" y="1676400"/>
            <a:ext cx="7772400" cy="4179888"/>
          </a:xfrm>
        </p:spPr>
        <p:txBody>
          <a:bodyPr/>
          <a:lstStyle/>
          <a:p>
            <a:r>
              <a:rPr lang="en-US" altLang="en-US"/>
              <a:t>ne = the average number of planets that can potentially support life per star that has planets</a:t>
            </a:r>
          </a:p>
          <a:p>
            <a:r>
              <a:rPr lang="en-US" altLang="en-US"/>
              <a:t>fl = the fraction of planets that could support life that actually develop life at some point</a:t>
            </a:r>
          </a:p>
          <a:p>
            <a:r>
              <a:rPr lang="en-US" altLang="en-US"/>
              <a:t>fi = the fraction of planets with life that actually go on to develop intelligent life (civilizations)</a:t>
            </a:r>
          </a:p>
          <a:p>
            <a:r>
              <a:rPr lang="en-US" altLang="en-US"/>
              <a:t>fc = the fraction of civilizations that develop a technology that releases detectable signs of their existence into space</a:t>
            </a:r>
          </a:p>
          <a:p>
            <a:r>
              <a:rPr lang="en-US" altLang="en-US"/>
              <a:t>L = the length of time for which such civilizations release detectable signals into space</a:t>
            </a:r>
          </a:p>
          <a:p>
            <a:endParaRPr lang="en-US" altLang="en-US"/>
          </a:p>
          <a:p>
            <a:r>
              <a:rPr lang="en-US" altLang="en-US"/>
              <a:t>The result:   : as many as  100 million in our galaxy</a:t>
            </a:r>
          </a:p>
          <a:p>
            <a:r>
              <a:rPr lang="en-US" altLang="en-US"/>
              <a:t>This does not include the many other potential forms of life possible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3667E7A-907A-EA2C-5E53-8FA85854B32A}"/>
              </a:ext>
            </a:extLst>
          </p:cNvPr>
          <p:cNvSpPr>
            <a:spLocks noGrp="1" noChangeArrowheads="1"/>
          </p:cNvSpPr>
          <p:nvPr>
            <p:ph type="title"/>
          </p:nvPr>
        </p:nvSpPr>
        <p:spPr/>
        <p:txBody>
          <a:bodyPr/>
          <a:lstStyle/>
          <a:p>
            <a:r>
              <a:rPr lang="en-US" altLang="en-US"/>
              <a:t>PLANETARY PROTECTION</a:t>
            </a:r>
          </a:p>
        </p:txBody>
      </p:sp>
      <p:sp>
        <p:nvSpPr>
          <p:cNvPr id="9219" name="Content Placeholder 2">
            <a:extLst>
              <a:ext uri="{FF2B5EF4-FFF2-40B4-BE49-F238E27FC236}">
                <a16:creationId xmlns:a16="http://schemas.microsoft.com/office/drawing/2014/main" id="{4C26EA14-9BE5-42F2-00D0-D2325C8E2D05}"/>
              </a:ext>
            </a:extLst>
          </p:cNvPr>
          <p:cNvSpPr>
            <a:spLocks noGrp="1" noChangeArrowheads="1"/>
          </p:cNvSpPr>
          <p:nvPr>
            <p:ph idx="1"/>
          </p:nvPr>
        </p:nvSpPr>
        <p:spPr>
          <a:xfrm>
            <a:off x="381000" y="1676400"/>
            <a:ext cx="8382000" cy="4114800"/>
          </a:xfrm>
        </p:spPr>
        <p:txBody>
          <a:bodyPr/>
          <a:lstStyle/>
          <a:p>
            <a:r>
              <a:rPr lang="en-US" altLang="en-US"/>
              <a:t>Protection from Asteroid Impacts</a:t>
            </a:r>
          </a:p>
          <a:p>
            <a:endParaRPr lang="en-US" altLang="en-US"/>
          </a:p>
          <a:p>
            <a:r>
              <a:rPr lang="en-US" altLang="en-US"/>
              <a:t>Protection from Extraterrestrial Contamination </a:t>
            </a:r>
          </a:p>
          <a:p>
            <a:endParaRPr lang="en-US" altLang="en-US"/>
          </a:p>
          <a:p>
            <a:r>
              <a:rPr lang="en-US" altLang="en-US"/>
              <a:t>We do this to protect our future, our children’s future, and the future of our species.</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D5BE9F6-3EC8-7288-96CB-8AE656E79912}"/>
              </a:ext>
            </a:extLst>
          </p:cNvPr>
          <p:cNvSpPr>
            <a:spLocks noGrp="1" noChangeArrowheads="1"/>
          </p:cNvSpPr>
          <p:nvPr>
            <p:ph type="title"/>
          </p:nvPr>
        </p:nvSpPr>
        <p:spPr/>
        <p:txBody>
          <a:bodyPr/>
          <a:lstStyle/>
          <a:p>
            <a:endParaRPr lang="en-US" altLang="en-US"/>
          </a:p>
        </p:txBody>
      </p:sp>
      <p:pic>
        <p:nvPicPr>
          <p:cNvPr id="10243" name="Picture 2">
            <a:extLst>
              <a:ext uri="{FF2B5EF4-FFF2-40B4-BE49-F238E27FC236}">
                <a16:creationId xmlns:a16="http://schemas.microsoft.com/office/drawing/2014/main" id="{947ED602-4DC4-B18B-A79F-9FB31AA97F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3688" y="0"/>
            <a:ext cx="9437688"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8A10CF4-F31F-BFEA-FC79-061BEE8E6921}"/>
              </a:ext>
            </a:extLst>
          </p:cNvPr>
          <p:cNvSpPr>
            <a:spLocks noGrp="1" noChangeArrowheads="1"/>
          </p:cNvSpPr>
          <p:nvPr>
            <p:ph type="ctrTitle" sz="quarter"/>
          </p:nvPr>
        </p:nvSpPr>
        <p:spPr/>
        <p:txBody>
          <a:bodyPr/>
          <a:lstStyle/>
          <a:p>
            <a:r>
              <a:rPr lang="en-US" altLang="en-US"/>
              <a:t>Asteroid Impact Concerns:</a:t>
            </a:r>
          </a:p>
        </p:txBody>
      </p:sp>
      <p:sp>
        <p:nvSpPr>
          <p:cNvPr id="12291" name="Subtitle 2">
            <a:extLst>
              <a:ext uri="{FF2B5EF4-FFF2-40B4-BE49-F238E27FC236}">
                <a16:creationId xmlns:a16="http://schemas.microsoft.com/office/drawing/2014/main" id="{2EE45DC2-A3EC-8CF9-A9AC-E6133BC783FB}"/>
              </a:ext>
            </a:extLst>
          </p:cNvPr>
          <p:cNvSpPr>
            <a:spLocks noGrp="1" noChangeArrowheads="1"/>
          </p:cNvSpPr>
          <p:nvPr>
            <p:ph type="subTitle" sz="quarter" idx="1"/>
          </p:nvPr>
        </p:nvSpPr>
        <p:spPr/>
        <p:txBody>
          <a:bodyPr/>
          <a:lstStyle/>
          <a:p>
            <a:r>
              <a:rPr lang="en-US" altLang="en-US"/>
              <a:t>The asteroid depicted in the following slides was once thought to be on a collision course with earth and although only 300 feet  across – would have killed 10 million people.</a:t>
            </a:r>
          </a:p>
          <a:p>
            <a:r>
              <a:rPr lang="en-US" altLang="en-US"/>
              <a:t>It is now calculated for a clean miss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617E6CD-92AC-BA38-2931-D3702E1DF0E3}"/>
              </a:ext>
            </a:extLst>
          </p:cNvPr>
          <p:cNvSpPr>
            <a:spLocks noGrp="1" noChangeArrowheads="1"/>
          </p:cNvSpPr>
          <p:nvPr>
            <p:ph type="title"/>
          </p:nvPr>
        </p:nvSpPr>
        <p:spPr/>
        <p:txBody>
          <a:bodyPr/>
          <a:lstStyle/>
          <a:p>
            <a:r>
              <a:rPr lang="en-US" altLang="en-US"/>
              <a:t>APOPHIS</a:t>
            </a:r>
          </a:p>
        </p:txBody>
      </p:sp>
      <p:pic>
        <p:nvPicPr>
          <p:cNvPr id="13315" name="Picture 2">
            <a:extLst>
              <a:ext uri="{FF2B5EF4-FFF2-40B4-BE49-F238E27FC236}">
                <a16:creationId xmlns:a16="http://schemas.microsoft.com/office/drawing/2014/main" id="{BA3D09FA-985C-D261-9FE2-00241C1CA5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0"/>
            <a:ext cx="6400800" cy="6815138"/>
          </a:xfrm>
        </p:spPr>
      </p:pic>
    </p:spTree>
  </p:cSld>
  <p:clrMapOvr>
    <a:masterClrMapping/>
  </p:clrMapOvr>
</p:sld>
</file>

<file path=ppt/theme/theme1.xml><?xml version="1.0" encoding="utf-8"?>
<a:theme xmlns:a="http://schemas.openxmlformats.org/drawingml/2006/main" name="Side Bar">
  <a:themeElements>
    <a:clrScheme name="Side Bar.pot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Side Bar.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ide Bar.pot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pot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pot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pot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Files\office95\Templates\Presentation Designs\Side Bar.pot</Template>
  <TotalTime>4224</TotalTime>
  <Words>1510</Words>
  <Application>Microsoft Macintosh PowerPoint</Application>
  <PresentationFormat>On-screen Show (4:3)</PresentationFormat>
  <Paragraphs>129</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Times New Roman</vt:lpstr>
      <vt:lpstr>Arial</vt:lpstr>
      <vt:lpstr>Monotype Sorts</vt:lpstr>
      <vt:lpstr>Side Bar</vt:lpstr>
      <vt:lpstr>ACEP DISASTER MEDICINE PLANETARY PROTECTION</vt:lpstr>
      <vt:lpstr>PowerPoint Presentation</vt:lpstr>
      <vt:lpstr>The Probability of Life Beyond Our Own Planet:</vt:lpstr>
      <vt:lpstr>The Drake Equation</vt:lpstr>
      <vt:lpstr>The Drake Equation (cont.)</vt:lpstr>
      <vt:lpstr>PLANETARY PROTECTION</vt:lpstr>
      <vt:lpstr>PowerPoint Presentation</vt:lpstr>
      <vt:lpstr>Asteroid Impact Concerns:</vt:lpstr>
      <vt:lpstr>APOPHIS</vt:lpstr>
      <vt:lpstr>APOPHIS</vt:lpstr>
      <vt:lpstr>Asteroid Impact Risk</vt:lpstr>
      <vt:lpstr>Asteroid Impact Migation</vt:lpstr>
      <vt:lpstr>Asteroid Impact Considerations:</vt:lpstr>
      <vt:lpstr> Planetary Protection for Extraterrestrial Explorations</vt:lpstr>
      <vt:lpstr>      Microbial life is complicated</vt:lpstr>
      <vt:lpstr>PowerPoint Presentation</vt:lpstr>
      <vt:lpstr>Extremophiles in the Earth Environment</vt:lpstr>
      <vt:lpstr>International Outer Space Treaty - 1967</vt:lpstr>
      <vt:lpstr>Planetary Protection While We Explore the Cosmos</vt:lpstr>
      <vt:lpstr>PowerPoint Presentation</vt:lpstr>
      <vt:lpstr>VIKING MARS LANDER</vt:lpstr>
      <vt:lpstr>The Viking ( Mars Lander) Program Experience</vt:lpstr>
      <vt:lpstr>      Spacecraft Processing</vt:lpstr>
      <vt:lpstr>PowerPoint Presentation</vt:lpstr>
      <vt:lpstr> Impact Prediction Equation</vt:lpstr>
      <vt:lpstr>Return Contamination of the Earth</vt:lpstr>
      <vt:lpstr>Returning Astronaut Quarantine</vt:lpstr>
      <vt:lpstr>The Health Stabilization Program</vt:lpstr>
      <vt:lpstr>The Apollo Program Legacy</vt:lpstr>
      <vt:lpstr>The Evidence for Martian Life May Already be Here</vt:lpstr>
      <vt:lpstr>Planetary Protection ACEP Role:</vt:lpstr>
      <vt:lpstr>ACEP role(continued)</vt:lpstr>
      <vt:lpstr>Planetary Protection Interfaces:</vt:lpstr>
      <vt:lpstr>Planetary Protection Future Events:</vt:lpstr>
      <vt:lpstr>Planetary Protection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EGGKJM</dc:creator>
  <cp:lastModifiedBy>Julie Wassom</cp:lastModifiedBy>
  <cp:revision>169</cp:revision>
  <cp:lastPrinted>1999-08-20T19:44:20Z</cp:lastPrinted>
  <dcterms:created xsi:type="dcterms:W3CDTF">1995-05-28T16:26:58Z</dcterms:created>
  <dcterms:modified xsi:type="dcterms:W3CDTF">2023-12-13T19:16:40Z</dcterms:modified>
</cp:coreProperties>
</file>